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sldIdLst>
    <p:sldId id="336" r:id="rId5"/>
    <p:sldId id="1572" r:id="rId6"/>
    <p:sldId id="368" r:id="rId7"/>
    <p:sldId id="269" r:id="rId8"/>
    <p:sldId id="287" r:id="rId9"/>
    <p:sldId id="325" r:id="rId10"/>
    <p:sldId id="292" r:id="rId11"/>
    <p:sldId id="293" r:id="rId12"/>
    <p:sldId id="371" r:id="rId13"/>
    <p:sldId id="1573" r:id="rId14"/>
    <p:sldId id="332" r:id="rId15"/>
    <p:sldId id="322" r:id="rId16"/>
    <p:sldId id="288" r:id="rId17"/>
    <p:sldId id="289" r:id="rId18"/>
    <p:sldId id="294" r:id="rId19"/>
    <p:sldId id="1574" r:id="rId20"/>
    <p:sldId id="324" r:id="rId21"/>
    <p:sldId id="296" r:id="rId22"/>
    <p:sldId id="297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ara Josipovic" initials="KJ" lastIdx="1" clrIdx="0">
    <p:extLst>
      <p:ext uri="{19B8F6BF-5375-455C-9EA6-DF929625EA0E}">
        <p15:presenceInfo xmlns:p15="http://schemas.microsoft.com/office/powerpoint/2012/main" userId="S::kjosipovic@wmo.int::3db77c78-b6f0-40c7-a5c2-2c2a2ad414e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C2C3C0-05B0-4DC5-9C7A-8705033B3F75}" v="138" dt="2024-04-16T07:41:22.753"/>
    <p1510:client id="{7D8D0BE3-C668-4B72-B164-8D4042EB3E9C}" v="14" dt="2024-04-16T11:02:04.487"/>
    <p1510:client id="{D4932BA3-CBAB-3230-FB87-FDD96B523E76}" v="234" dt="2024-04-15T12:28:31.791"/>
    <p1510:client id="{EC0D0B91-9189-4BA1-96FC-E442DB73766B}" v="6" dt="2024-04-15T12:46:42.3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836" autoAdjust="0"/>
  </p:normalViewPr>
  <p:slideViewPr>
    <p:cSldViewPr snapToGrid="0">
      <p:cViewPr varScale="1">
        <p:scale>
          <a:sx n="94" d="100"/>
          <a:sy n="94" d="100"/>
        </p:scale>
        <p:origin x="1541" y="7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abelle Ruedi" userId="f8c90a3b-9cb0-4b94-bd53-16ace685af13" providerId="ADAL" clId="{29C2C3C0-05B0-4DC5-9C7A-8705033B3F75}"/>
    <pc:docChg chg="undo redo custSel addSld delSld modSld sldOrd">
      <pc:chgData name="Isabelle Ruedi" userId="f8c90a3b-9cb0-4b94-bd53-16ace685af13" providerId="ADAL" clId="{29C2C3C0-05B0-4DC5-9C7A-8705033B3F75}" dt="2024-04-16T07:41:22.753" v="158" actId="6549"/>
      <pc:docMkLst>
        <pc:docMk/>
      </pc:docMkLst>
      <pc:sldChg chg="modSp mod">
        <pc:chgData name="Isabelle Ruedi" userId="f8c90a3b-9cb0-4b94-bd53-16ace685af13" providerId="ADAL" clId="{29C2C3C0-05B0-4DC5-9C7A-8705033B3F75}" dt="2024-04-16T07:37:07.526" v="136" actId="20577"/>
        <pc:sldMkLst>
          <pc:docMk/>
          <pc:sldMk cId="3534502772" sldId="269"/>
        </pc:sldMkLst>
        <pc:spChg chg="mod">
          <ac:chgData name="Isabelle Ruedi" userId="f8c90a3b-9cb0-4b94-bd53-16ace685af13" providerId="ADAL" clId="{29C2C3C0-05B0-4DC5-9C7A-8705033B3F75}" dt="2024-04-16T07:37:07.526" v="136" actId="20577"/>
          <ac:spMkLst>
            <pc:docMk/>
            <pc:sldMk cId="3534502772" sldId="269"/>
            <ac:spMk id="3" creationId="{BAD84F13-C100-1B34-217A-704EB82E3E7C}"/>
          </ac:spMkLst>
        </pc:spChg>
      </pc:sldChg>
      <pc:sldChg chg="modSp mod">
        <pc:chgData name="Isabelle Ruedi" userId="f8c90a3b-9cb0-4b94-bd53-16ace685af13" providerId="ADAL" clId="{29C2C3C0-05B0-4DC5-9C7A-8705033B3F75}" dt="2024-04-16T07:38:40.336" v="145" actId="27636"/>
        <pc:sldMkLst>
          <pc:docMk/>
          <pc:sldMk cId="2076733019" sldId="325"/>
        </pc:sldMkLst>
        <pc:spChg chg="mod">
          <ac:chgData name="Isabelle Ruedi" userId="f8c90a3b-9cb0-4b94-bd53-16ace685af13" providerId="ADAL" clId="{29C2C3C0-05B0-4DC5-9C7A-8705033B3F75}" dt="2024-04-16T07:38:40.336" v="145" actId="27636"/>
          <ac:spMkLst>
            <pc:docMk/>
            <pc:sldMk cId="2076733019" sldId="325"/>
            <ac:spMk id="6" creationId="{C82A2680-8980-374E-A5E8-0DF8347D0DBF}"/>
          </ac:spMkLst>
        </pc:spChg>
        <pc:picChg chg="mod">
          <ac:chgData name="Isabelle Ruedi" userId="f8c90a3b-9cb0-4b94-bd53-16ace685af13" providerId="ADAL" clId="{29C2C3C0-05B0-4DC5-9C7A-8705033B3F75}" dt="2024-04-16T07:38:31.324" v="141" actId="14100"/>
          <ac:picMkLst>
            <pc:docMk/>
            <pc:sldMk cId="2076733019" sldId="325"/>
            <ac:picMk id="3" creationId="{BFBF102F-5E77-4203-DC12-438FE9F92D91}"/>
          </ac:picMkLst>
        </pc:picChg>
      </pc:sldChg>
      <pc:sldChg chg="modSp mod">
        <pc:chgData name="Isabelle Ruedi" userId="f8c90a3b-9cb0-4b94-bd53-16ace685af13" providerId="ADAL" clId="{29C2C3C0-05B0-4DC5-9C7A-8705033B3F75}" dt="2024-04-16T07:35:41.538" v="135" actId="20577"/>
        <pc:sldMkLst>
          <pc:docMk/>
          <pc:sldMk cId="3708932493" sldId="368"/>
        </pc:sldMkLst>
        <pc:spChg chg="mod">
          <ac:chgData name="Isabelle Ruedi" userId="f8c90a3b-9cb0-4b94-bd53-16ace685af13" providerId="ADAL" clId="{29C2C3C0-05B0-4DC5-9C7A-8705033B3F75}" dt="2024-04-16T07:35:41.538" v="135" actId="20577"/>
          <ac:spMkLst>
            <pc:docMk/>
            <pc:sldMk cId="3708932493" sldId="368"/>
            <ac:spMk id="6" creationId="{C82A2680-8980-374E-A5E8-0DF8347D0DBF}"/>
          </ac:spMkLst>
        </pc:spChg>
      </pc:sldChg>
      <pc:sldChg chg="add del">
        <pc:chgData name="Isabelle Ruedi" userId="f8c90a3b-9cb0-4b94-bd53-16ace685af13" providerId="ADAL" clId="{29C2C3C0-05B0-4DC5-9C7A-8705033B3F75}" dt="2024-04-16T07:33:12.595" v="124" actId="47"/>
        <pc:sldMkLst>
          <pc:docMk/>
          <pc:sldMk cId="1675380437" sldId="369"/>
        </pc:sldMkLst>
      </pc:sldChg>
      <pc:sldChg chg="add del">
        <pc:chgData name="Isabelle Ruedi" userId="f8c90a3b-9cb0-4b94-bd53-16ace685af13" providerId="ADAL" clId="{29C2C3C0-05B0-4DC5-9C7A-8705033B3F75}" dt="2024-04-16T07:40:18.371" v="156" actId="47"/>
        <pc:sldMkLst>
          <pc:docMk/>
          <pc:sldMk cId="1024222771" sldId="370"/>
        </pc:sldMkLst>
      </pc:sldChg>
      <pc:sldChg chg="modSp del mod modAnim">
        <pc:chgData name="Isabelle Ruedi" userId="f8c90a3b-9cb0-4b94-bd53-16ace685af13" providerId="ADAL" clId="{29C2C3C0-05B0-4DC5-9C7A-8705033B3F75}" dt="2024-04-16T07:41:22.753" v="158" actId="6549"/>
        <pc:sldMkLst>
          <pc:docMk/>
          <pc:sldMk cId="2210016425" sldId="371"/>
        </pc:sldMkLst>
        <pc:spChg chg="mod">
          <ac:chgData name="Isabelle Ruedi" userId="f8c90a3b-9cb0-4b94-bd53-16ace685af13" providerId="ADAL" clId="{29C2C3C0-05B0-4DC5-9C7A-8705033B3F75}" dt="2024-04-16T07:41:22.753" v="158" actId="6549"/>
          <ac:spMkLst>
            <pc:docMk/>
            <pc:sldMk cId="2210016425" sldId="371"/>
            <ac:spMk id="2" creationId="{2DF0F47E-4061-A345-3698-480D05BC75AB}"/>
          </ac:spMkLst>
        </pc:spChg>
        <pc:spChg chg="mod">
          <ac:chgData name="Isabelle Ruedi" userId="f8c90a3b-9cb0-4b94-bd53-16ace685af13" providerId="ADAL" clId="{29C2C3C0-05B0-4DC5-9C7A-8705033B3F75}" dt="2024-04-16T07:27:44.969" v="1" actId="14100"/>
          <ac:spMkLst>
            <pc:docMk/>
            <pc:sldMk cId="2210016425" sldId="371"/>
            <ac:spMk id="3" creationId="{68920C62-8080-07D4-33A3-7ECE12BA3D66}"/>
          </ac:spMkLst>
        </pc:spChg>
      </pc:sldChg>
      <pc:sldChg chg="del ord">
        <pc:chgData name="Isabelle Ruedi" userId="f8c90a3b-9cb0-4b94-bd53-16ace685af13" providerId="ADAL" clId="{29C2C3C0-05B0-4DC5-9C7A-8705033B3F75}" dt="2024-04-16T07:34:06.943" v="127"/>
        <pc:sldMkLst>
          <pc:docMk/>
          <pc:sldMk cId="1658309587" sldId="1572"/>
        </pc:sldMkLst>
      </pc:sldChg>
    </pc:docChg>
  </pc:docChgLst>
  <pc:docChgLst>
    <pc:chgData name="Isabelle Ruedi" userId="f8c90a3b-9cb0-4b94-bd53-16ace685af13" providerId="ADAL" clId="{7D8D0BE3-C668-4B72-B164-8D4042EB3E9C}"/>
    <pc:docChg chg="undo custSel addSld delSld modSld sldOrd">
      <pc:chgData name="Isabelle Ruedi" userId="f8c90a3b-9cb0-4b94-bd53-16ace685af13" providerId="ADAL" clId="{7D8D0BE3-C668-4B72-B164-8D4042EB3E9C}" dt="2024-04-16T11:53:18.181" v="694" actId="20577"/>
      <pc:docMkLst>
        <pc:docMk/>
      </pc:docMkLst>
      <pc:sldChg chg="modSp mod">
        <pc:chgData name="Isabelle Ruedi" userId="f8c90a3b-9cb0-4b94-bd53-16ace685af13" providerId="ADAL" clId="{7D8D0BE3-C668-4B72-B164-8D4042EB3E9C}" dt="2024-04-16T10:10:04.437" v="117" actId="20577"/>
        <pc:sldMkLst>
          <pc:docMk/>
          <pc:sldMk cId="3534502772" sldId="269"/>
        </pc:sldMkLst>
        <pc:spChg chg="mod">
          <ac:chgData name="Isabelle Ruedi" userId="f8c90a3b-9cb0-4b94-bd53-16ace685af13" providerId="ADAL" clId="{7D8D0BE3-C668-4B72-B164-8D4042EB3E9C}" dt="2024-04-16T10:10:04.437" v="117" actId="20577"/>
          <ac:spMkLst>
            <pc:docMk/>
            <pc:sldMk cId="3534502772" sldId="269"/>
            <ac:spMk id="3" creationId="{BAD84F13-C100-1B34-217A-704EB82E3E7C}"/>
          </ac:spMkLst>
        </pc:spChg>
      </pc:sldChg>
      <pc:sldChg chg="modNotesTx">
        <pc:chgData name="Isabelle Ruedi" userId="f8c90a3b-9cb0-4b94-bd53-16ace685af13" providerId="ADAL" clId="{7D8D0BE3-C668-4B72-B164-8D4042EB3E9C}" dt="2024-04-16T10:14:05.160" v="371" actId="20577"/>
        <pc:sldMkLst>
          <pc:docMk/>
          <pc:sldMk cId="1929103839" sldId="287"/>
        </pc:sldMkLst>
      </pc:sldChg>
      <pc:sldChg chg="addSp modSp mod modAnim">
        <pc:chgData name="Isabelle Ruedi" userId="f8c90a3b-9cb0-4b94-bd53-16ace685af13" providerId="ADAL" clId="{7D8D0BE3-C668-4B72-B164-8D4042EB3E9C}" dt="2024-04-16T10:38:03.984" v="411" actId="14100"/>
        <pc:sldMkLst>
          <pc:docMk/>
          <pc:sldMk cId="2523948272" sldId="288"/>
        </pc:sldMkLst>
        <pc:spChg chg="mod">
          <ac:chgData name="Isabelle Ruedi" userId="f8c90a3b-9cb0-4b94-bd53-16ace685af13" providerId="ADAL" clId="{7D8D0BE3-C668-4B72-B164-8D4042EB3E9C}" dt="2024-04-16T10:38:03.984" v="411" actId="14100"/>
          <ac:spMkLst>
            <pc:docMk/>
            <pc:sldMk cId="2523948272" sldId="288"/>
            <ac:spMk id="2" creationId="{3215F300-D39B-5FCB-5BBF-D02B19F15BCA}"/>
          </ac:spMkLst>
        </pc:spChg>
        <pc:spChg chg="add mod">
          <ac:chgData name="Isabelle Ruedi" userId="f8c90a3b-9cb0-4b94-bd53-16ace685af13" providerId="ADAL" clId="{7D8D0BE3-C668-4B72-B164-8D4042EB3E9C}" dt="2024-04-16T10:31:06.407" v="398" actId="207"/>
          <ac:spMkLst>
            <pc:docMk/>
            <pc:sldMk cId="2523948272" sldId="288"/>
            <ac:spMk id="4" creationId="{BDA64F98-030C-21B8-8EC7-DA3E316F10E5}"/>
          </ac:spMkLst>
        </pc:spChg>
        <pc:spChg chg="add mod">
          <ac:chgData name="Isabelle Ruedi" userId="f8c90a3b-9cb0-4b94-bd53-16ace685af13" providerId="ADAL" clId="{7D8D0BE3-C668-4B72-B164-8D4042EB3E9C}" dt="2024-04-16T10:31:34.346" v="400" actId="207"/>
          <ac:spMkLst>
            <pc:docMk/>
            <pc:sldMk cId="2523948272" sldId="288"/>
            <ac:spMk id="9" creationId="{06A5C52A-52A1-76A2-0770-B8677AEE592B}"/>
          </ac:spMkLst>
        </pc:spChg>
      </pc:sldChg>
      <pc:sldChg chg="modSp mod modNotesTx">
        <pc:chgData name="Isabelle Ruedi" userId="f8c90a3b-9cb0-4b94-bd53-16ace685af13" providerId="ADAL" clId="{7D8D0BE3-C668-4B72-B164-8D4042EB3E9C}" dt="2024-04-16T10:39:18.512" v="414" actId="113"/>
        <pc:sldMkLst>
          <pc:docMk/>
          <pc:sldMk cId="2551608310" sldId="289"/>
        </pc:sldMkLst>
        <pc:spChg chg="mod">
          <ac:chgData name="Isabelle Ruedi" userId="f8c90a3b-9cb0-4b94-bd53-16ace685af13" providerId="ADAL" clId="{7D8D0BE3-C668-4B72-B164-8D4042EB3E9C}" dt="2024-04-16T10:39:18.512" v="414" actId="113"/>
          <ac:spMkLst>
            <pc:docMk/>
            <pc:sldMk cId="2551608310" sldId="289"/>
            <ac:spMk id="6" creationId="{C82A2680-8980-374E-A5E8-0DF8347D0DBF}"/>
          </ac:spMkLst>
        </pc:spChg>
      </pc:sldChg>
      <pc:sldChg chg="ord">
        <pc:chgData name="Isabelle Ruedi" userId="f8c90a3b-9cb0-4b94-bd53-16ace685af13" providerId="ADAL" clId="{7D8D0BE3-C668-4B72-B164-8D4042EB3E9C}" dt="2024-04-16T10:06:21.877" v="109"/>
        <pc:sldMkLst>
          <pc:docMk/>
          <pc:sldMk cId="1117690931" sldId="292"/>
        </pc:sldMkLst>
      </pc:sldChg>
      <pc:sldChg chg="ord">
        <pc:chgData name="Isabelle Ruedi" userId="f8c90a3b-9cb0-4b94-bd53-16ace685af13" providerId="ADAL" clId="{7D8D0BE3-C668-4B72-B164-8D4042EB3E9C}" dt="2024-04-16T10:06:30.834" v="111"/>
        <pc:sldMkLst>
          <pc:docMk/>
          <pc:sldMk cId="1415109399" sldId="293"/>
        </pc:sldMkLst>
      </pc:sldChg>
      <pc:sldChg chg="ord">
        <pc:chgData name="Isabelle Ruedi" userId="f8c90a3b-9cb0-4b94-bd53-16ace685af13" providerId="ADAL" clId="{7D8D0BE3-C668-4B72-B164-8D4042EB3E9C}" dt="2024-04-16T10:40:27.953" v="416"/>
        <pc:sldMkLst>
          <pc:docMk/>
          <pc:sldMk cId="3041179841" sldId="294"/>
        </pc:sldMkLst>
      </pc:sldChg>
      <pc:sldChg chg="del ord">
        <pc:chgData name="Isabelle Ruedi" userId="f8c90a3b-9cb0-4b94-bd53-16ace685af13" providerId="ADAL" clId="{7D8D0BE3-C668-4B72-B164-8D4042EB3E9C}" dt="2024-04-16T10:45:21" v="482" actId="47"/>
        <pc:sldMkLst>
          <pc:docMk/>
          <pc:sldMk cId="3618776134" sldId="295"/>
        </pc:sldMkLst>
      </pc:sldChg>
      <pc:sldChg chg="modSp mod ord">
        <pc:chgData name="Isabelle Ruedi" userId="f8c90a3b-9cb0-4b94-bd53-16ace685af13" providerId="ADAL" clId="{7D8D0BE3-C668-4B72-B164-8D4042EB3E9C}" dt="2024-04-16T10:49:10.891" v="508" actId="20577"/>
        <pc:sldMkLst>
          <pc:docMk/>
          <pc:sldMk cId="1982321739" sldId="296"/>
        </pc:sldMkLst>
        <pc:spChg chg="mod">
          <ac:chgData name="Isabelle Ruedi" userId="f8c90a3b-9cb0-4b94-bd53-16ace685af13" providerId="ADAL" clId="{7D8D0BE3-C668-4B72-B164-8D4042EB3E9C}" dt="2024-04-16T10:49:10.891" v="508" actId="20577"/>
          <ac:spMkLst>
            <pc:docMk/>
            <pc:sldMk cId="1982321739" sldId="296"/>
            <ac:spMk id="6" creationId="{C82A2680-8980-374E-A5E8-0DF8347D0DBF}"/>
          </ac:spMkLst>
        </pc:spChg>
      </pc:sldChg>
      <pc:sldChg chg="modSp mod">
        <pc:chgData name="Isabelle Ruedi" userId="f8c90a3b-9cb0-4b94-bd53-16ace685af13" providerId="ADAL" clId="{7D8D0BE3-C668-4B72-B164-8D4042EB3E9C}" dt="2024-04-16T10:50:41.160" v="554" actId="20577"/>
        <pc:sldMkLst>
          <pc:docMk/>
          <pc:sldMk cId="911511529" sldId="297"/>
        </pc:sldMkLst>
        <pc:spChg chg="mod">
          <ac:chgData name="Isabelle Ruedi" userId="f8c90a3b-9cb0-4b94-bd53-16ace685af13" providerId="ADAL" clId="{7D8D0BE3-C668-4B72-B164-8D4042EB3E9C}" dt="2024-04-16T10:50:41.160" v="554" actId="20577"/>
          <ac:spMkLst>
            <pc:docMk/>
            <pc:sldMk cId="911511529" sldId="297"/>
            <ac:spMk id="6" creationId="{C82A2680-8980-374E-A5E8-0DF8347D0DBF}"/>
          </ac:spMkLst>
        </pc:spChg>
      </pc:sldChg>
      <pc:sldChg chg="modSp mod">
        <pc:chgData name="Isabelle Ruedi" userId="f8c90a3b-9cb0-4b94-bd53-16ace685af13" providerId="ADAL" clId="{7D8D0BE3-C668-4B72-B164-8D4042EB3E9C}" dt="2024-04-16T11:53:18.181" v="694" actId="20577"/>
        <pc:sldMkLst>
          <pc:docMk/>
          <pc:sldMk cId="3067596413" sldId="324"/>
        </pc:sldMkLst>
        <pc:spChg chg="mod">
          <ac:chgData name="Isabelle Ruedi" userId="f8c90a3b-9cb0-4b94-bd53-16ace685af13" providerId="ADAL" clId="{7D8D0BE3-C668-4B72-B164-8D4042EB3E9C}" dt="2024-04-16T11:53:18.181" v="694" actId="20577"/>
          <ac:spMkLst>
            <pc:docMk/>
            <pc:sldMk cId="3067596413" sldId="324"/>
            <ac:spMk id="6" creationId="{C82A2680-8980-374E-A5E8-0DF8347D0DBF}"/>
          </ac:spMkLst>
        </pc:spChg>
      </pc:sldChg>
      <pc:sldChg chg="modSp mod ord modNotesTx">
        <pc:chgData name="Isabelle Ruedi" userId="f8c90a3b-9cb0-4b94-bd53-16ace685af13" providerId="ADAL" clId="{7D8D0BE3-C668-4B72-B164-8D4042EB3E9C}" dt="2024-04-16T10:15:35.740" v="392" actId="20577"/>
        <pc:sldMkLst>
          <pc:docMk/>
          <pc:sldMk cId="2076733019" sldId="325"/>
        </pc:sldMkLst>
        <pc:picChg chg="mod">
          <ac:chgData name="Isabelle Ruedi" userId="f8c90a3b-9cb0-4b94-bd53-16ace685af13" providerId="ADAL" clId="{7D8D0BE3-C668-4B72-B164-8D4042EB3E9C}" dt="2024-04-16T10:14:57.904" v="378" actId="14100"/>
          <ac:picMkLst>
            <pc:docMk/>
            <pc:sldMk cId="2076733019" sldId="325"/>
            <ac:picMk id="3" creationId="{BFBF102F-5E77-4203-DC12-438FE9F92D91}"/>
          </ac:picMkLst>
        </pc:picChg>
      </pc:sldChg>
      <pc:sldChg chg="modNotesTx">
        <pc:chgData name="Isabelle Ruedi" userId="f8c90a3b-9cb0-4b94-bd53-16ace685af13" providerId="ADAL" clId="{7D8D0BE3-C668-4B72-B164-8D4042EB3E9C}" dt="2024-04-16T10:07:16.995" v="114" actId="6549"/>
        <pc:sldMkLst>
          <pc:docMk/>
          <pc:sldMk cId="3708932493" sldId="368"/>
        </pc:sldMkLst>
      </pc:sldChg>
      <pc:sldChg chg="ord modAnim">
        <pc:chgData name="Isabelle Ruedi" userId="f8c90a3b-9cb0-4b94-bd53-16ace685af13" providerId="ADAL" clId="{7D8D0BE3-C668-4B72-B164-8D4042EB3E9C}" dt="2024-04-16T11:02:04.487" v="555"/>
        <pc:sldMkLst>
          <pc:docMk/>
          <pc:sldMk cId="2210016425" sldId="371"/>
        </pc:sldMkLst>
      </pc:sldChg>
      <pc:sldChg chg="add del setBg">
        <pc:chgData name="Isabelle Ruedi" userId="f8c90a3b-9cb0-4b94-bd53-16ace685af13" providerId="ADAL" clId="{7D8D0BE3-C668-4B72-B164-8D4042EB3E9C}" dt="2024-04-16T10:05:35.816" v="105" actId="47"/>
        <pc:sldMkLst>
          <pc:docMk/>
          <pc:sldMk cId="686652236" sldId="1573"/>
        </pc:sldMkLst>
      </pc:sldChg>
      <pc:sldChg chg="modSp add mod setBg">
        <pc:chgData name="Isabelle Ruedi" userId="f8c90a3b-9cb0-4b94-bd53-16ace685af13" providerId="ADAL" clId="{7D8D0BE3-C668-4B72-B164-8D4042EB3E9C}" dt="2024-04-16T10:22:13.195" v="396" actId="207"/>
        <pc:sldMkLst>
          <pc:docMk/>
          <pc:sldMk cId="2035540869" sldId="1573"/>
        </pc:sldMkLst>
        <pc:spChg chg="mod">
          <ac:chgData name="Isabelle Ruedi" userId="f8c90a3b-9cb0-4b94-bd53-16ace685af13" providerId="ADAL" clId="{7D8D0BE3-C668-4B72-B164-8D4042EB3E9C}" dt="2024-04-16T10:22:13.195" v="396" actId="207"/>
          <ac:spMkLst>
            <pc:docMk/>
            <pc:sldMk cId="2035540869" sldId="1573"/>
            <ac:spMk id="3" creationId="{BAD84F13-C100-1B34-217A-704EB82E3E7C}"/>
          </ac:spMkLst>
        </pc:spChg>
      </pc:sldChg>
      <pc:sldChg chg="modSp mod">
        <pc:chgData name="Isabelle Ruedi" userId="f8c90a3b-9cb0-4b94-bd53-16ace685af13" providerId="ADAL" clId="{7D8D0BE3-C668-4B72-B164-8D4042EB3E9C}" dt="2024-04-16T10:44:45.714" v="481" actId="20577"/>
        <pc:sldMkLst>
          <pc:docMk/>
          <pc:sldMk cId="1308671662" sldId="1574"/>
        </pc:sldMkLst>
        <pc:spChg chg="mod">
          <ac:chgData name="Isabelle Ruedi" userId="f8c90a3b-9cb0-4b94-bd53-16ace685af13" providerId="ADAL" clId="{7D8D0BE3-C668-4B72-B164-8D4042EB3E9C}" dt="2024-04-16T10:44:45.714" v="481" actId="20577"/>
          <ac:spMkLst>
            <pc:docMk/>
            <pc:sldMk cId="1308671662" sldId="1574"/>
            <ac:spMk id="6" creationId="{C82A2680-8980-374E-A5E8-0DF8347D0DBF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5T12:07:25.03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18669 7133 16383 0 0,'0'0'0'0'0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5T12:07:25.03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18669 7133 16383 0 0,'0'0'0'0'0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5T12:07:25.03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17611 3725 16383 0 0,'0'0'0'0'0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699F6-EB1B-4B2E-9D74-1F591AAAACC9}" type="datetimeFigureOut">
              <a:t>4/16/2024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33C7E-00AE-4940-9298-38BC3A3D0F1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293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F1AC9F-6AFE-4B8B-9CC1-10F44419EB41}" type="slidenum">
              <a:rPr kumimoji="0" lang="en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3390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33C7E-00AE-4940-9298-38BC3A3D0F1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7898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833C7E-00AE-4940-9298-38BC3A3D0F1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95006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33C7E-00AE-4940-9298-38BC3A3D0F1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969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33C7E-00AE-4940-9298-38BC3A3D0F1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715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33C7E-00AE-4940-9298-38BC3A3D0F1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721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latin typeface="Arial"/>
                <a:ea typeface="Verdana"/>
                <a:cs typeface="Arial"/>
              </a:rPr>
              <a:t>Recognized as the </a:t>
            </a:r>
            <a:r>
              <a:rPr lang="en-GB" sz="1200" b="1" dirty="0">
                <a:latin typeface="Arial"/>
                <a:ea typeface="Verdana"/>
                <a:cs typeface="Arial"/>
              </a:rPr>
              <a:t>main source of information used by Members to standardize instrument performances</a:t>
            </a:r>
            <a:r>
              <a:rPr lang="en-GB" sz="1200" dirty="0">
                <a:latin typeface="Arial"/>
                <a:ea typeface="Verdana"/>
                <a:cs typeface="Arial"/>
              </a:rPr>
              <a:t> and ensure the quality of observations,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latin typeface="Arial"/>
                <a:ea typeface="Verdana"/>
                <a:cs typeface="Arial"/>
              </a:rPr>
              <a:t>Constantly reviewed and </a:t>
            </a:r>
            <a:r>
              <a:rPr lang="en-GB" sz="1200" b="1" dirty="0">
                <a:latin typeface="Arial"/>
                <a:ea typeface="Verdana"/>
                <a:cs typeface="Arial"/>
              </a:rPr>
              <a:t>regularly updated </a:t>
            </a:r>
            <a:r>
              <a:rPr lang="en-GB" sz="1200" dirty="0">
                <a:latin typeface="Arial"/>
                <a:ea typeface="Verdana"/>
                <a:cs typeface="Arial"/>
              </a:rPr>
              <a:t>by the  relevant expert teams of SC-MINT</a:t>
            </a:r>
            <a:endParaRPr lang="en-US" sz="1200" b="1" dirty="0">
              <a:solidFill>
                <a:srgbClr val="005BAA"/>
              </a:solidFill>
              <a:latin typeface="Arial"/>
              <a:ea typeface="Verdana"/>
              <a:cs typeface="Arial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Arial"/>
                <a:ea typeface="Verdana"/>
                <a:cs typeface="Arial"/>
              </a:rPr>
              <a:t>Available in all WMO languages in the WMO library</a:t>
            </a:r>
            <a:endParaRPr lang="en-GB" sz="1200" dirty="0">
              <a:latin typeface="Arial"/>
              <a:ea typeface="Verdana"/>
              <a:cs typeface="Arial"/>
            </a:endParaRPr>
          </a:p>
          <a:p>
            <a:endParaRPr lang="en-AU" dirty="0"/>
          </a:p>
          <a:p>
            <a:r>
              <a:rPr lang="en-AU" dirty="0"/>
              <a:t>Ch6: precipitation: Full revision</a:t>
            </a:r>
          </a:p>
          <a:p>
            <a:r>
              <a:rPr lang="en-AU" dirty="0"/>
              <a:t>Ch7: radiation: inclusion of guidelines for radiometer comparisons and traceability of terrestrial radiation</a:t>
            </a:r>
          </a:p>
          <a:p>
            <a:r>
              <a:rPr lang="en-AU" dirty="0"/>
              <a:t>Vi.-II, Ch4: Completely new chapter on measurement of permafrost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33C7E-00AE-4940-9298-38BC3A3D0F1C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6090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3 new volumes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33C7E-00AE-4940-9298-38BC3A3D0F1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742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33C7E-00AE-4940-9298-38BC3A3D0F1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370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Arial"/>
                <a:ea typeface="Verdana"/>
                <a:cs typeface="Arial"/>
              </a:rPr>
              <a:t>A fundamental activity of SC-MINT is to undertake intercomparisons.</a:t>
            </a:r>
          </a:p>
          <a:p>
            <a:r>
              <a:rPr lang="en-US" sz="1200" dirty="0">
                <a:latin typeface="Arial"/>
                <a:ea typeface="Verdana"/>
                <a:cs typeface="Arial"/>
              </a:rPr>
              <a:t>In this period two have been undertaken </a:t>
            </a:r>
          </a:p>
          <a:p>
            <a:r>
              <a:rPr lang="en-US" sz="1200" dirty="0">
                <a:latin typeface="Arial"/>
                <a:ea typeface="Verdana"/>
                <a:cs typeface="Arial"/>
              </a:rPr>
              <a:t>The first is radiometry and the second in upper air </a:t>
            </a:r>
            <a:r>
              <a:rPr lang="en-US" sz="1200" dirty="0" err="1">
                <a:latin typeface="Arial"/>
                <a:ea typeface="Verdana"/>
                <a:cs typeface="Arial"/>
              </a:rPr>
              <a:t>obs</a:t>
            </a:r>
            <a:endParaRPr lang="en-US" sz="1200" dirty="0">
              <a:latin typeface="Arial"/>
              <a:ea typeface="Verdana"/>
              <a:cs typeface="Arial"/>
            </a:endParaRPr>
          </a:p>
          <a:p>
            <a:r>
              <a:rPr lang="en-US" sz="1200" dirty="0">
                <a:latin typeface="Arial"/>
                <a:ea typeface="Verdana"/>
                <a:cs typeface="Arial"/>
              </a:rPr>
              <a:t>Considering variability and impacts of (duration, environmental conditions, sampling, metadata, management of intercomparison database)</a:t>
            </a:r>
            <a:endParaRPr lang="en-GB" dirty="0"/>
          </a:p>
          <a:p>
            <a:r>
              <a:rPr lang="en-GB" dirty="0"/>
              <a:t>Applicable to different methodologies like profilers</a:t>
            </a:r>
          </a:p>
          <a:p>
            <a:r>
              <a:rPr lang="en-GB" dirty="0"/>
              <a:t>The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33C7E-00AE-4940-9298-38BC3A3D0F1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52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833C7E-00AE-4940-9298-38BC3A3D0F1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1565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33C7E-00AE-4940-9298-38BC3A3D0F1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46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EC799-4231-2346-88CD-50EB4F7D6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A7F83-D93D-B848-B8B4-C00862A7B9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10179-53D6-2541-984B-2302772D1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A9576-B9E5-EC45-822F-70872F479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7FFFE-58EC-AD47-BCC4-79F7901ED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16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04409-47BD-B745-9631-8FBF6F0C9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50928A-9CEF-C94B-9E3D-ECF41CE9C8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DCF3C-E871-1246-AA8C-C00AA837E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2C893-02D2-3A40-92BD-4F289774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0ACCC-903D-8849-B627-3B3B1442F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1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9679AA-F95A-6C49-924E-ED19D1BA6F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1B20FD-2E08-4D4E-ABFE-5B18E37C8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732CF-C083-EB49-AADB-8BF4409CC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EBAD8-8AEC-6745-9184-44F30BB2B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D1102-6943-F445-BF9F-18E890F0B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20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A14A7-5367-6641-89B3-ED5206D45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EACD7-D93B-FE43-8595-62E80F9C1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CB0E1-F717-8543-8276-E0FF351BF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C43B9-2296-0545-AA12-2E6E33536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8FCBA-5B72-1847-A4B5-B5B6FBAE9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164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917ED-B526-3741-9437-CAA67CD3D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CB9E6-61FE-0E4A-9EA7-A54AAE054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C00FF-8B7B-2849-8F0B-844EBBDCB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0EA24-2FF2-8645-B2F8-2B04E162F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47AD9-32FD-5D40-8739-004AAA5CF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81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CF550-CB93-6440-9E7D-1990C0230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34B28-9891-9C48-BBF7-3FA840B144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8933CE-EA8D-4D49-A832-CFE5A31CF0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A8EF8E-143E-4648-850C-FFE87BCDC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3E1F61-4260-9C4D-AB89-CE7BE42C2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40F333-43E3-5847-B0EC-E9AB122D5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89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7806A-B7D2-7140-9436-1143278A7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3E6735-5C95-C54F-8E6D-915607B71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65059F-B372-DB48-B36F-AA1616F3B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46C662-5F07-F443-B63B-58577DB757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1AC9D6-AFA3-A546-BB82-E3D4FE01C9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A8E6B6-73E5-CA41-8BD4-041E50F46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D955FE-D63C-D841-944B-31661EB39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D28364-DF09-0447-BD31-D77CF6314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90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7A369-3332-8449-82FA-53904157D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14008B-3EEF-6E40-9202-C50512A3B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C30F60-22F5-CF4F-8300-0C23FA8D6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26F9C5-71CD-DF4D-87AE-1E5603379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17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0D5756-9533-5947-8AA4-A55E45B54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54A894-2BDD-664C-9734-01944B8EE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38AFC-927D-0E4C-8765-513AA32F5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843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0B2AB-6FB0-3F4B-B296-90A3EB5BD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6C93C-3293-7641-AEA6-C4007B00A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A7650-C748-FB4E-9BA6-288E3E3F41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3EDD49-D3A1-B74F-A8BB-1077D7DCE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082356-7C2E-8A4E-9BC3-2381AEED3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5408F6-B699-7C45-B509-8772F6DF4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01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6179F-7EA1-A64F-AA5A-4307727C6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E14D99-0F9D-1849-B080-00CC58551F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178331-B9EE-984C-BF89-C28E8A1BA6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9ECBAC-97ED-0B47-A77B-78F83C649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5CB222-F7B7-A440-BD6A-F188B5160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DD5C41-6ADD-3445-9543-8CBA4F2CC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197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E42707-DAB0-9642-AB96-BCDAFE10A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3C5FAD-B53E-A44E-ACCE-FA8671073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C309E-16C9-9949-AF70-5ED1258102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EED87-2C30-6C46-8CD5-5737BBF046EB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5BAAE-3D1C-F24D-97C2-A7BE90B756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00EC8-E292-F447-B047-35F0458B26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37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wmo.int/idurl/4/6880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wmo.int/idurl/4/6880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5" Type="http://schemas.openxmlformats.org/officeDocument/2006/relationships/image" Target="../media/image30.png"/><Relationship Id="rId4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s://wmo.int/site/teco-202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79">
            <a:extLst>
              <a:ext uri="{FF2B5EF4-FFF2-40B4-BE49-F238E27FC236}">
                <a16:creationId xmlns:a16="http://schemas.microsoft.com/office/drawing/2014/main" id="{C8461C19-E495-4638-9078-AC28B05A0BE5}"/>
              </a:ext>
            </a:extLst>
          </p:cNvPr>
          <p:cNvSpPr/>
          <p:nvPr/>
        </p:nvSpPr>
        <p:spPr>
          <a:xfrm>
            <a:off x="1071904" y="1110736"/>
            <a:ext cx="10048183" cy="148726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CH" sz="4400" b="1" i="0" u="none" strike="noStrike" kern="1000" cap="none" spc="-1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Verdana"/>
                <a:cs typeface="Arial"/>
                <a:sym typeface="Montserrat-Regular"/>
              </a:rPr>
              <a:t>Item/doc </a:t>
            </a:r>
            <a:r>
              <a:rPr kumimoji="0" lang="fr-CH" sz="4400" b="1" i="0" u="none" strike="noStrike" kern="1000" cap="none" spc="-1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Verdana"/>
                <a:cs typeface="Arial"/>
                <a:sym typeface="Montserrat-Regular"/>
              </a:rPr>
              <a:t>8.2</a:t>
            </a:r>
            <a:r>
              <a:rPr kumimoji="0" lang="en-CH" sz="4400" b="1" i="0" u="none" strike="noStrike" kern="1000" cap="none" spc="-1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Verdana"/>
                <a:cs typeface="Arial"/>
                <a:sym typeface="Montserrat-Regular"/>
              </a:rPr>
              <a:t>(</a:t>
            </a:r>
            <a:r>
              <a:rPr kumimoji="0" lang="fr-CH" sz="4400" b="1" i="0" u="none" strike="noStrike" kern="1000" cap="none" spc="-1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Verdana"/>
                <a:cs typeface="Arial"/>
                <a:sym typeface="Montserrat-Regular"/>
              </a:rPr>
              <a:t>1-7</a:t>
            </a:r>
            <a:r>
              <a:rPr kumimoji="0" lang="en-CH" sz="4400" b="1" i="0" u="none" strike="noStrike" kern="1000" cap="none" spc="-1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Verdana"/>
                <a:cs typeface="Arial"/>
                <a:sym typeface="Montserrat-Regular"/>
              </a:rPr>
              <a:t>)</a:t>
            </a:r>
            <a:r>
              <a:rPr kumimoji="0" lang="hr-HR" sz="4400" b="1" i="0" u="none" strike="noStrike" kern="1000" cap="none" spc="-1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Verdana"/>
                <a:cs typeface="Arial"/>
                <a:sym typeface="Montserrat-Regular"/>
              </a:rPr>
              <a:t> – </a:t>
            </a:r>
            <a:endParaRPr kumimoji="0" lang="fr-CH" sz="4400" b="1" i="0" u="none" strike="noStrike" kern="1000" cap="none" spc="-1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Verdana"/>
              <a:cs typeface="Arial"/>
              <a:sym typeface="Montserrat-Regular"/>
            </a:endParaRPr>
          </a:p>
          <a:p>
            <a:pPr marL="0" marR="0" lvl="0" indent="0" algn="ctr" defTabSz="91440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fr-CH" sz="4400" b="1" i="0" u="none" strike="noStrike" kern="1000" cap="none" spc="-1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Verdana"/>
                <a:cs typeface="Arial"/>
                <a:sym typeface="Montserrat-Regular"/>
              </a:rPr>
              <a:t>WIGOS </a:t>
            </a:r>
            <a:r>
              <a:rPr kumimoji="0" lang="fr-CH" sz="4400" b="1" i="0" u="none" strike="noStrike" kern="1000" cap="none" spc="-1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Verdana"/>
                <a:cs typeface="Arial"/>
                <a:sym typeface="Montserrat-Regular"/>
              </a:rPr>
              <a:t>Measurements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hape 79">
            <a:extLst>
              <a:ext uri="{FF2B5EF4-FFF2-40B4-BE49-F238E27FC236}">
                <a16:creationId xmlns:a16="http://schemas.microsoft.com/office/drawing/2014/main" id="{9500F7D2-A954-8761-3527-C158DDFB1106}"/>
              </a:ext>
            </a:extLst>
          </p:cNvPr>
          <p:cNvSpPr/>
          <p:nvPr/>
        </p:nvSpPr>
        <p:spPr>
          <a:xfrm>
            <a:off x="1071905" y="2598003"/>
            <a:ext cx="10048183" cy="215443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Third Session of the Infrastructure Commission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(INFCOM-3, 15-19 April 2024)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Jane Warne/Chair SC-MINT</a:t>
            </a:r>
            <a:endParaRPr kumimoji="0" lang="hr-HR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280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16</a:t>
            </a:r>
            <a:r>
              <a:rPr kumimoji="0" lang="hr-HR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fr-C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April 2024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949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9">
            <a:extLst>
              <a:ext uri="{FF2B5EF4-FFF2-40B4-BE49-F238E27FC236}">
                <a16:creationId xmlns:a16="http://schemas.microsoft.com/office/drawing/2014/main" id="{A5C1E12B-A08D-2317-629C-6BFBC3F2A2DC}"/>
              </a:ext>
            </a:extLst>
          </p:cNvPr>
          <p:cNvSpPr/>
          <p:nvPr/>
        </p:nvSpPr>
        <p:spPr>
          <a:xfrm>
            <a:off x="1241939" y="178733"/>
            <a:ext cx="10169773" cy="40876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>
              <a:lnSpc>
                <a:spcPts val="3360"/>
              </a:lnSpc>
              <a:defRPr sz="1800"/>
            </a:pPr>
            <a:r>
              <a:rPr lang="en-GB" sz="2800" b="1" kern="1000">
                <a:solidFill>
                  <a:srgbClr val="005BAA"/>
                </a:solidFill>
                <a:latin typeface="Arial"/>
                <a:ea typeface="Verdana"/>
                <a:cs typeface="Arial"/>
                <a:sym typeface="Montserrat-Regular"/>
              </a:rPr>
              <a:t>Documents submitted to INFCOM-3</a:t>
            </a:r>
            <a:endParaRPr lang="en-US" sz="2800" b="1" kern="1000">
              <a:solidFill>
                <a:srgbClr val="005BAA"/>
              </a:solidFill>
              <a:latin typeface="Arial"/>
              <a:ea typeface="Verdana"/>
              <a:cs typeface="Arial"/>
              <a:sym typeface="Montserrat-Regular"/>
            </a:endParaRPr>
          </a:p>
        </p:txBody>
      </p:sp>
      <p:sp>
        <p:nvSpPr>
          <p:cNvPr id="3" name="CuadroTexto 3">
            <a:extLst>
              <a:ext uri="{FF2B5EF4-FFF2-40B4-BE49-F238E27FC236}">
                <a16:creationId xmlns:a16="http://schemas.microsoft.com/office/drawing/2014/main" id="{BAD84F13-C100-1B34-217A-704EB82E3E7C}"/>
              </a:ext>
            </a:extLst>
          </p:cNvPr>
          <p:cNvSpPr txBox="1"/>
          <p:nvPr/>
        </p:nvSpPr>
        <p:spPr>
          <a:xfrm>
            <a:off x="527301" y="668103"/>
            <a:ext cx="11429999" cy="616970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fr-CH" sz="2400" b="1" i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ea typeface="Verdana"/>
                <a:cs typeface="Arial"/>
              </a:rPr>
              <a:t>Already</a:t>
            </a:r>
            <a:r>
              <a:rPr lang="fr-CH" sz="24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ea typeface="Verdana"/>
                <a:cs typeface="Arial"/>
              </a:rPr>
              <a:t> APPROVED as non-</a:t>
            </a:r>
            <a:r>
              <a:rPr lang="fr-CH" sz="2400" b="1" i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ea typeface="Verdana"/>
                <a:cs typeface="Arial"/>
              </a:rPr>
              <a:t>debate</a:t>
            </a:r>
            <a:r>
              <a:rPr lang="fr-CH" sz="24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ea typeface="Verdana"/>
                <a:cs typeface="Arial"/>
              </a:rPr>
              <a:t> documents:</a:t>
            </a:r>
            <a:endParaRPr lang="fr-CH" sz="2400" b="1" i="1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  <a:ea typeface="Verdana"/>
              <a:cs typeface="Arial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sz="2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Verdana"/>
                <a:cs typeface="Arial"/>
              </a:rPr>
              <a:t>Doc 8.2(1) - Guide to Instruments and Methods of Observation (WMO-No. 8)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sz="2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Verdana"/>
                <a:cs typeface="Arial"/>
              </a:rPr>
              <a:t>Doc 8.2(3) - Guide to </a:t>
            </a:r>
            <a:r>
              <a:rPr lang="fr-CH" sz="22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Verdana"/>
                <a:cs typeface="Arial"/>
              </a:rPr>
              <a:t>Operational</a:t>
            </a:r>
            <a:r>
              <a:rPr lang="fr-CH" sz="2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Verdana"/>
                <a:cs typeface="Arial"/>
              </a:rPr>
              <a:t> Weather Radar Best Practices (WMO-No. 1257)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sz="2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Verdana"/>
                <a:cs typeface="Arial"/>
              </a:rPr>
              <a:t>Doc 8.2(4) -  Update of the Guide to </a:t>
            </a:r>
            <a:r>
              <a:rPr lang="fr-CH" sz="22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Verdana"/>
                <a:cs typeface="Arial"/>
              </a:rPr>
              <a:t>Hydrological</a:t>
            </a:r>
            <a:r>
              <a:rPr lang="fr-CH" sz="2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Verdana"/>
                <a:cs typeface="Arial"/>
              </a:rPr>
              <a:t> Practices (WMO-No. 168) 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sz="2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Verdana"/>
                <a:cs typeface="Arial"/>
              </a:rPr>
              <a:t>Doc 8.2(5) -  Guidelines for </a:t>
            </a:r>
            <a:r>
              <a:rPr lang="fr-CH" sz="22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Verdana"/>
                <a:cs typeface="Arial"/>
              </a:rPr>
              <a:t>Radiometer</a:t>
            </a:r>
            <a:r>
              <a:rPr lang="fr-CH" sz="2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Verdana"/>
                <a:cs typeface="Arial"/>
              </a:rPr>
              <a:t> </a:t>
            </a:r>
            <a:r>
              <a:rPr lang="fr-CH" sz="22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Verdana"/>
                <a:cs typeface="Arial"/>
              </a:rPr>
              <a:t>Comparisons</a:t>
            </a:r>
            <a:endParaRPr lang="fr-CH" sz="2200" b="1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  <a:ea typeface="Verdana"/>
              <a:cs typeface="Arial"/>
            </a:endParaRPr>
          </a:p>
          <a:p>
            <a:pPr>
              <a:lnSpc>
                <a:spcPct val="150000"/>
              </a:lnSpc>
            </a:pPr>
            <a:endParaRPr lang="fr-CH" sz="2200" b="1" dirty="0">
              <a:solidFill>
                <a:srgbClr val="005BAA"/>
              </a:solidFill>
              <a:latin typeface="Arial"/>
              <a:ea typeface="Verdana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fr-CH" sz="2200" b="1" i="1" dirty="0">
                <a:solidFill>
                  <a:srgbClr val="00B050"/>
                </a:solidFill>
                <a:latin typeface="Arial"/>
                <a:ea typeface="Verdana"/>
                <a:cs typeface="Arial"/>
              </a:rPr>
              <a:t>To </a:t>
            </a:r>
            <a:r>
              <a:rPr lang="fr-CH" sz="2200" b="1" i="1" dirty="0" err="1">
                <a:solidFill>
                  <a:srgbClr val="00B050"/>
                </a:solidFill>
                <a:latin typeface="Arial"/>
                <a:ea typeface="Verdana"/>
                <a:cs typeface="Arial"/>
              </a:rPr>
              <a:t>be</a:t>
            </a:r>
            <a:r>
              <a:rPr lang="fr-CH" sz="2200" b="1" i="1" dirty="0">
                <a:solidFill>
                  <a:srgbClr val="00B050"/>
                </a:solidFill>
                <a:latin typeface="Arial"/>
                <a:ea typeface="Verdana"/>
                <a:cs typeface="Arial"/>
              </a:rPr>
              <a:t> </a:t>
            </a:r>
            <a:r>
              <a:rPr lang="fr-CH" sz="2200" b="1" i="1" dirty="0" err="1">
                <a:solidFill>
                  <a:srgbClr val="00B050"/>
                </a:solidFill>
                <a:latin typeface="Arial"/>
                <a:ea typeface="Verdana"/>
                <a:cs typeface="Arial"/>
              </a:rPr>
              <a:t>discussed</a:t>
            </a:r>
            <a:r>
              <a:rPr lang="fr-CH" sz="2200" b="1" i="1" dirty="0">
                <a:solidFill>
                  <a:srgbClr val="00B050"/>
                </a:solidFill>
                <a:latin typeface="Arial"/>
                <a:ea typeface="Verdana"/>
                <a:cs typeface="Arial"/>
              </a:rPr>
              <a:t> </a:t>
            </a:r>
            <a:r>
              <a:rPr lang="fr-CH" sz="2200" b="1" i="1" dirty="0" err="1">
                <a:solidFill>
                  <a:srgbClr val="00B050"/>
                </a:solidFill>
                <a:latin typeface="Arial"/>
                <a:ea typeface="Verdana"/>
                <a:cs typeface="Arial"/>
              </a:rPr>
              <a:t>now</a:t>
            </a:r>
            <a:r>
              <a:rPr lang="fr-CH" sz="2200" b="1" i="1" dirty="0">
                <a:solidFill>
                  <a:srgbClr val="00B050"/>
                </a:solidFill>
                <a:latin typeface="Arial"/>
                <a:ea typeface="Verdana"/>
                <a:cs typeface="Arial"/>
              </a:rPr>
              <a:t>:</a:t>
            </a:r>
            <a:endParaRPr lang="fr-CH" b="1" i="1" dirty="0">
              <a:solidFill>
                <a:srgbClr val="00B050"/>
              </a:solidFill>
              <a:latin typeface="Arial"/>
              <a:ea typeface="Verdana"/>
              <a:cs typeface="Arial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sz="2200" b="1" dirty="0">
                <a:solidFill>
                  <a:srgbClr val="005BAA"/>
                </a:solidFill>
                <a:latin typeface="Arial"/>
                <a:ea typeface="Verdana"/>
                <a:cs typeface="Arial"/>
              </a:rPr>
              <a:t>Doc. 8.2(2) - </a:t>
            </a:r>
            <a:r>
              <a:rPr lang="fr-CH" sz="2200" b="1" dirty="0" err="1">
                <a:solidFill>
                  <a:srgbClr val="005BAA"/>
                </a:solidFill>
                <a:latin typeface="Arial"/>
                <a:ea typeface="Verdana"/>
                <a:cs typeface="Arial"/>
              </a:rPr>
              <a:t>Envolvement</a:t>
            </a:r>
            <a:r>
              <a:rPr lang="fr-CH" sz="2200" b="1" dirty="0">
                <a:solidFill>
                  <a:srgbClr val="005BAA"/>
                </a:solidFill>
                <a:latin typeface="Arial"/>
                <a:ea typeface="Verdana"/>
                <a:cs typeface="Arial"/>
              </a:rPr>
              <a:t> of the </a:t>
            </a:r>
            <a:r>
              <a:rPr lang="fr-CH" sz="2200" b="1" dirty="0" err="1">
                <a:solidFill>
                  <a:srgbClr val="005BAA"/>
                </a:solidFill>
                <a:latin typeface="Arial"/>
                <a:ea typeface="Verdana"/>
                <a:cs typeface="Arial"/>
              </a:rPr>
              <a:t>operational</a:t>
            </a:r>
            <a:r>
              <a:rPr lang="fr-CH" sz="2200" b="1" dirty="0">
                <a:solidFill>
                  <a:srgbClr val="005BAA"/>
                </a:solidFill>
                <a:latin typeface="Arial"/>
                <a:ea typeface="Verdana"/>
                <a:cs typeface="Arial"/>
              </a:rPr>
              <a:t> </a:t>
            </a:r>
            <a:r>
              <a:rPr lang="fr-CH" sz="2200" b="1" dirty="0" err="1">
                <a:solidFill>
                  <a:srgbClr val="005BAA"/>
                </a:solidFill>
                <a:latin typeface="Arial"/>
                <a:ea typeface="Verdana"/>
                <a:cs typeface="Arial"/>
              </a:rPr>
              <a:t>measurement</a:t>
            </a:r>
            <a:r>
              <a:rPr lang="fr-CH" sz="2200" b="1" dirty="0">
                <a:solidFill>
                  <a:srgbClr val="005BAA"/>
                </a:solidFill>
                <a:latin typeface="Arial"/>
                <a:ea typeface="Verdana"/>
                <a:cs typeface="Arial"/>
              </a:rPr>
              <a:t> </a:t>
            </a:r>
            <a:r>
              <a:rPr lang="fr-CH" sz="2200" b="1" dirty="0" err="1">
                <a:solidFill>
                  <a:srgbClr val="005BAA"/>
                </a:solidFill>
                <a:latin typeface="Arial"/>
                <a:ea typeface="Verdana"/>
                <a:cs typeface="Arial"/>
              </a:rPr>
              <a:t>uncertainty</a:t>
            </a:r>
            <a:r>
              <a:rPr lang="fr-CH" sz="2200" b="1" dirty="0">
                <a:solidFill>
                  <a:srgbClr val="005BAA"/>
                </a:solidFill>
                <a:latin typeface="Arial"/>
                <a:ea typeface="Verdana"/>
                <a:cs typeface="Arial"/>
              </a:rPr>
              <a:t> </a:t>
            </a:r>
            <a:r>
              <a:rPr lang="fr-CH" sz="2200" b="1" dirty="0" err="1">
                <a:solidFill>
                  <a:srgbClr val="005BAA"/>
                </a:solidFill>
                <a:latin typeface="Arial"/>
                <a:ea typeface="Verdana"/>
                <a:cs typeface="Arial"/>
              </a:rPr>
              <a:t>requirements</a:t>
            </a:r>
            <a:endParaRPr lang="fr-CH" sz="2200" b="1" dirty="0">
              <a:solidFill>
                <a:srgbClr val="005BAA"/>
              </a:solidFill>
              <a:latin typeface="Arial"/>
              <a:ea typeface="Verdana"/>
              <a:cs typeface="Arial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sz="2200" b="1" dirty="0">
                <a:solidFill>
                  <a:srgbClr val="005BAA"/>
                </a:solidFill>
                <a:latin typeface="Arial"/>
                <a:ea typeface="Verdana"/>
                <a:cs typeface="Arial"/>
              </a:rPr>
              <a:t>Doc 8.2(6) - Future instrument </a:t>
            </a:r>
            <a:r>
              <a:rPr lang="fr-CH" sz="2200" b="1" dirty="0" err="1">
                <a:solidFill>
                  <a:srgbClr val="005BAA"/>
                </a:solidFill>
                <a:latin typeface="Arial"/>
                <a:ea typeface="Verdana"/>
                <a:cs typeface="Arial"/>
              </a:rPr>
              <a:t>intercomparisons</a:t>
            </a:r>
            <a:endParaRPr lang="fr-CH" sz="2200" b="1" dirty="0">
              <a:solidFill>
                <a:srgbClr val="005BAA"/>
              </a:solidFill>
              <a:latin typeface="Arial"/>
              <a:ea typeface="Verdana"/>
              <a:cs typeface="Arial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sz="2200" b="1" dirty="0">
                <a:solidFill>
                  <a:srgbClr val="005BAA"/>
                </a:solidFill>
                <a:latin typeface="Arial"/>
                <a:ea typeface="Verdana"/>
                <a:cs typeface="Arial"/>
              </a:rPr>
              <a:t>Doc 8.2(7) - </a:t>
            </a:r>
            <a:r>
              <a:rPr lang="fr-CH" sz="2200" b="1" dirty="0" err="1">
                <a:solidFill>
                  <a:srgbClr val="005BAA"/>
                </a:solidFill>
                <a:latin typeface="Arial"/>
                <a:ea typeface="Verdana"/>
                <a:cs typeface="Arial"/>
              </a:rPr>
              <a:t>Upper</a:t>
            </a:r>
            <a:r>
              <a:rPr lang="fr-CH" sz="2200" b="1" dirty="0">
                <a:solidFill>
                  <a:srgbClr val="005BAA"/>
                </a:solidFill>
                <a:latin typeface="Arial"/>
                <a:ea typeface="Verdana"/>
                <a:cs typeface="Arial"/>
              </a:rPr>
              <a:t>-air instrument </a:t>
            </a:r>
            <a:r>
              <a:rPr lang="fr-CH" sz="2200" b="1" dirty="0" err="1">
                <a:solidFill>
                  <a:srgbClr val="005BAA"/>
                </a:solidFill>
                <a:latin typeface="Arial"/>
                <a:ea typeface="Verdana"/>
                <a:cs typeface="Arial"/>
              </a:rPr>
              <a:t>intercomparison</a:t>
            </a:r>
            <a:r>
              <a:rPr lang="fr-CH" sz="2200" b="1" dirty="0">
                <a:solidFill>
                  <a:srgbClr val="005BAA"/>
                </a:solidFill>
                <a:latin typeface="Arial"/>
                <a:ea typeface="Verdana"/>
                <a:cs typeface="Arial"/>
              </a:rPr>
              <a:t> follow-up</a:t>
            </a:r>
            <a:endParaRPr lang="fr-CH" sz="2200" b="1" dirty="0">
              <a:solidFill>
                <a:srgbClr val="005BA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hr-HR" sz="2200" b="1" dirty="0">
              <a:solidFill>
                <a:srgbClr val="005BA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540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053273FA-5523-99AA-1F87-E863947810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93" y="968976"/>
            <a:ext cx="11115870" cy="4925380"/>
          </a:xfrm>
          <a:prstGeom prst="rect">
            <a:avLst/>
          </a:prstGeom>
        </p:spPr>
      </p:pic>
      <p:sp>
        <p:nvSpPr>
          <p:cNvPr id="5" name="Shape 79">
            <a:extLst>
              <a:ext uri="{FF2B5EF4-FFF2-40B4-BE49-F238E27FC236}">
                <a16:creationId xmlns:a16="http://schemas.microsoft.com/office/drawing/2014/main" id="{47C33F45-D55E-44B4-E6DF-B3168D8571C9}"/>
              </a:ext>
            </a:extLst>
          </p:cNvPr>
          <p:cNvSpPr/>
          <p:nvPr/>
        </p:nvSpPr>
        <p:spPr>
          <a:xfrm>
            <a:off x="451971" y="-3921"/>
            <a:ext cx="11408351" cy="1087939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normAutofit/>
          </a:bodyPr>
          <a:lstStyle/>
          <a:p>
            <a:pPr>
              <a:lnSpc>
                <a:spcPct val="105000"/>
              </a:lnSpc>
              <a:defRPr sz="1800"/>
            </a:pPr>
            <a:r>
              <a:rPr lang="fr-CH" sz="3200" b="1" kern="100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8.2(2) </a:t>
            </a:r>
            <a:r>
              <a:rPr lang="en-GB" sz="3200" b="1" kern="100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Evolvement of the operational measurement uncertainty requirements (WMO-No. 8, Vol.I,Ch1,Annex 1A)</a:t>
            </a:r>
            <a:endParaRPr lang="en-US" sz="4400" b="1" kern="1000">
              <a:solidFill>
                <a:srgbClr val="005BA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Montserrat-Regular"/>
            </a:endParaRPr>
          </a:p>
        </p:txBody>
      </p:sp>
      <p:sp>
        <p:nvSpPr>
          <p:cNvPr id="6" name="Shape 79">
            <a:extLst>
              <a:ext uri="{FF2B5EF4-FFF2-40B4-BE49-F238E27FC236}">
                <a16:creationId xmlns:a16="http://schemas.microsoft.com/office/drawing/2014/main" id="{C82A2680-8980-374E-A5E8-0DF8347D0DBF}"/>
              </a:ext>
            </a:extLst>
          </p:cNvPr>
          <p:cNvSpPr/>
          <p:nvPr/>
        </p:nvSpPr>
        <p:spPr>
          <a:xfrm>
            <a:off x="788894" y="1783976"/>
            <a:ext cx="11058728" cy="4611069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t">
            <a:normAutofit/>
          </a:bodyPr>
          <a:lstStyle/>
          <a:p>
            <a:pPr>
              <a:spcAft>
                <a:spcPts val="600"/>
              </a:spcAft>
            </a:pPr>
            <a:endParaRPr lang="en-GB" sz="2800">
              <a:effectLst/>
              <a:highlight>
                <a:srgbClr val="FF00FF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F9724D-3CAA-F8C3-D41D-DC670F7013DC}"/>
              </a:ext>
            </a:extLst>
          </p:cNvPr>
          <p:cNvSpPr txBox="1"/>
          <p:nvPr/>
        </p:nvSpPr>
        <p:spPr>
          <a:xfrm>
            <a:off x="2148900" y="5658806"/>
            <a:ext cx="7538127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Class A: </a:t>
            </a:r>
            <a:r>
              <a:rPr lang="en-US"/>
              <a:t>Aligned with OSCAR/Requirements </a:t>
            </a:r>
            <a:r>
              <a:rPr lang="en-US" b="1"/>
              <a:t>“goal” level; </a:t>
            </a:r>
            <a:endParaRPr lang="en-US" b="1">
              <a:ea typeface="Calibri"/>
              <a:cs typeface="Calibri"/>
            </a:endParaRPr>
          </a:p>
          <a:p>
            <a:r>
              <a:rPr lang="en-US"/>
              <a:t> </a:t>
            </a:r>
            <a:r>
              <a:rPr lang="en-US" b="1"/>
              <a:t>Class B:</a:t>
            </a:r>
            <a:r>
              <a:rPr lang="en-US"/>
              <a:t> Aligned with OSCAR/Requirements </a:t>
            </a:r>
            <a:r>
              <a:rPr lang="en-US" b="1"/>
              <a:t>“breakthrough” level; </a:t>
            </a:r>
            <a:endParaRPr lang="en-US" b="1">
              <a:ea typeface="Calibri"/>
              <a:cs typeface="Calibri"/>
            </a:endParaRPr>
          </a:p>
          <a:p>
            <a:r>
              <a:rPr lang="en-US" b="1"/>
              <a:t>Class C:</a:t>
            </a:r>
            <a:r>
              <a:rPr lang="en-US"/>
              <a:t> Aligned with OSCAR/Requirements </a:t>
            </a:r>
            <a:r>
              <a:rPr lang="en-US" b="1"/>
              <a:t>“threshold” level; </a:t>
            </a:r>
            <a:endParaRPr lang="en-US" b="1">
              <a:ea typeface="Calibri" panose="020F0502020204030204"/>
              <a:cs typeface="Calibri" panose="020F0502020204030204"/>
            </a:endParaRPr>
          </a:p>
          <a:p>
            <a:r>
              <a:rPr lang="en-US" b="1"/>
              <a:t>Class D:</a:t>
            </a:r>
            <a:r>
              <a:rPr lang="en-US"/>
              <a:t> Greater than the uncertainty for Class C, </a:t>
            </a:r>
            <a:r>
              <a:rPr lang="en-US" b="1"/>
              <a:t>or no information available</a:t>
            </a:r>
            <a:endParaRPr lang="en-US" b="1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8154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9">
            <a:extLst>
              <a:ext uri="{FF2B5EF4-FFF2-40B4-BE49-F238E27FC236}">
                <a16:creationId xmlns:a16="http://schemas.microsoft.com/office/drawing/2014/main" id="{47C33F45-D55E-44B4-E6DF-B3168D8571C9}"/>
              </a:ext>
            </a:extLst>
          </p:cNvPr>
          <p:cNvSpPr/>
          <p:nvPr/>
        </p:nvSpPr>
        <p:spPr>
          <a:xfrm>
            <a:off x="439271" y="462955"/>
            <a:ext cx="11408351" cy="1087939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normAutofit/>
          </a:bodyPr>
          <a:lstStyle/>
          <a:p>
            <a:pPr>
              <a:lnSpc>
                <a:spcPct val="105000"/>
              </a:lnSpc>
              <a:defRPr sz="1800"/>
            </a:pPr>
            <a:r>
              <a:rPr lang="fr-CH" sz="3200" b="1" kern="100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8.2(2) </a:t>
            </a:r>
            <a:r>
              <a:rPr lang="en-GB" sz="3200" b="1" kern="100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Evolvement of the operational measurement uncertainty requirements (WMO-No. 8, Vol.I,Ch1,Annex 1A)</a:t>
            </a:r>
            <a:endParaRPr lang="en-US" sz="4400" b="1" kern="1000">
              <a:solidFill>
                <a:srgbClr val="005BA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Montserrat-Regular"/>
            </a:endParaRPr>
          </a:p>
        </p:txBody>
      </p:sp>
      <p:sp>
        <p:nvSpPr>
          <p:cNvPr id="6" name="Shape 79">
            <a:extLst>
              <a:ext uri="{FF2B5EF4-FFF2-40B4-BE49-F238E27FC236}">
                <a16:creationId xmlns:a16="http://schemas.microsoft.com/office/drawing/2014/main" id="{C82A2680-8980-374E-A5E8-0DF8347D0DBF}"/>
              </a:ext>
            </a:extLst>
          </p:cNvPr>
          <p:cNvSpPr/>
          <p:nvPr/>
        </p:nvSpPr>
        <p:spPr>
          <a:xfrm>
            <a:off x="788894" y="1783976"/>
            <a:ext cx="11058728" cy="4611069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t">
            <a:normAutofit/>
          </a:bodyPr>
          <a:lstStyle/>
          <a:p>
            <a:pPr>
              <a:spcAft>
                <a:spcPts val="600"/>
              </a:spcAft>
            </a:pPr>
            <a:endParaRPr lang="en-GB" sz="2400"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E73934-F866-5006-F6D5-B88987F58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931" y="1550894"/>
            <a:ext cx="9911255" cy="499451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2A79ADB-BF96-8AAD-B14C-47BAE40F987E}"/>
              </a:ext>
            </a:extLst>
          </p:cNvPr>
          <p:cNvSpPr/>
          <p:nvPr/>
        </p:nvSpPr>
        <p:spPr>
          <a:xfrm>
            <a:off x="2459421" y="2377965"/>
            <a:ext cx="3994853" cy="115351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680D7D-BB90-CFF8-74A4-82E71265AF84}"/>
              </a:ext>
            </a:extLst>
          </p:cNvPr>
          <p:cNvSpPr txBox="1"/>
          <p:nvPr/>
        </p:nvSpPr>
        <p:spPr>
          <a:xfrm>
            <a:off x="2270234" y="3724986"/>
            <a:ext cx="345790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CH">
                <a:solidFill>
                  <a:srgbClr val="FF0000"/>
                </a:solidFill>
              </a:rPr>
              <a:t>User </a:t>
            </a:r>
            <a:r>
              <a:rPr lang="fr-CH" err="1">
                <a:solidFill>
                  <a:srgbClr val="FF0000"/>
                </a:solidFill>
              </a:rPr>
              <a:t>requirements</a:t>
            </a:r>
            <a:r>
              <a:rPr lang="fr-CH">
                <a:solidFill>
                  <a:srgbClr val="FF0000"/>
                </a:solidFill>
              </a:rPr>
              <a:t> – </a:t>
            </a:r>
            <a:r>
              <a:rPr lang="fr-CH" err="1">
                <a:solidFill>
                  <a:srgbClr val="FF0000"/>
                </a:solidFill>
              </a:rPr>
              <a:t>now</a:t>
            </a:r>
            <a:r>
              <a:rPr lang="fr-CH">
                <a:solidFill>
                  <a:srgbClr val="FF0000"/>
                </a:solidFill>
              </a:rPr>
              <a:t> </a:t>
            </a:r>
            <a:r>
              <a:rPr lang="fr-CH" err="1">
                <a:solidFill>
                  <a:srgbClr val="FF0000"/>
                </a:solidFill>
              </a:rPr>
              <a:t>provided</a:t>
            </a:r>
            <a:r>
              <a:rPr lang="fr-CH">
                <a:solidFill>
                  <a:srgbClr val="FF0000"/>
                </a:solidFill>
              </a:rPr>
              <a:t> in OSCAR/</a:t>
            </a:r>
            <a:r>
              <a:rPr lang="fr-CH" err="1">
                <a:solidFill>
                  <a:srgbClr val="FF0000"/>
                </a:solidFill>
              </a:rPr>
              <a:t>Requirements</a:t>
            </a:r>
            <a:endParaRPr lang="en-CH">
              <a:solidFill>
                <a:srgbClr val="FF000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2A07C4C-6911-2AB9-D8C3-448109E236B7}"/>
              </a:ext>
            </a:extLst>
          </p:cNvPr>
          <p:cNvSpPr/>
          <p:nvPr/>
        </p:nvSpPr>
        <p:spPr>
          <a:xfrm>
            <a:off x="6253037" y="2301766"/>
            <a:ext cx="2985556" cy="1127234"/>
          </a:xfrm>
          <a:prstGeom prst="ellipse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217236-8ED2-48B3-7D29-5C684EA8DDBA}"/>
              </a:ext>
            </a:extLst>
          </p:cNvPr>
          <p:cNvSpPr txBox="1"/>
          <p:nvPr/>
        </p:nvSpPr>
        <p:spPr>
          <a:xfrm>
            <a:off x="6873766" y="3623624"/>
            <a:ext cx="2091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err="1">
                <a:solidFill>
                  <a:srgbClr val="00B0F0"/>
                </a:solidFill>
              </a:rPr>
              <a:t>Typical</a:t>
            </a:r>
            <a:r>
              <a:rPr lang="fr-CH">
                <a:solidFill>
                  <a:srgbClr val="00B0F0"/>
                </a:solidFill>
              </a:rPr>
              <a:t> </a:t>
            </a:r>
            <a:r>
              <a:rPr lang="fr-CH" err="1">
                <a:solidFill>
                  <a:srgbClr val="00B0F0"/>
                </a:solidFill>
              </a:rPr>
              <a:t>operational</a:t>
            </a:r>
            <a:r>
              <a:rPr lang="fr-CH">
                <a:solidFill>
                  <a:srgbClr val="00B0F0"/>
                </a:solidFill>
              </a:rPr>
              <a:t> performances</a:t>
            </a:r>
            <a:endParaRPr lang="en-CH">
              <a:solidFill>
                <a:srgbClr val="00B0F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6B7AF8-3017-A96C-3A40-561F9510EECE}"/>
              </a:ext>
            </a:extLst>
          </p:cNvPr>
          <p:cNvSpPr txBox="1"/>
          <p:nvPr/>
        </p:nvSpPr>
        <p:spPr>
          <a:xfrm>
            <a:off x="2753710" y="4413209"/>
            <a:ext cx="648488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/>
              <a:t>This table </a:t>
            </a:r>
            <a:r>
              <a:rPr lang="fr-CH" err="1"/>
              <a:t>was</a:t>
            </a:r>
            <a:r>
              <a:rPr lang="fr-CH"/>
              <a:t> </a:t>
            </a:r>
            <a:r>
              <a:rPr lang="fr-CH" err="1"/>
              <a:t>frequently</a:t>
            </a:r>
            <a:r>
              <a:rPr lang="fr-CH"/>
              <a:t> </a:t>
            </a:r>
            <a:r>
              <a:rPr lang="fr-CH" err="1"/>
              <a:t>wrongly</a:t>
            </a:r>
            <a:r>
              <a:rPr lang="fr-CH"/>
              <a:t> </a:t>
            </a:r>
            <a:r>
              <a:rPr lang="fr-CH" err="1"/>
              <a:t>used</a:t>
            </a:r>
            <a:r>
              <a:rPr lang="fr-CH"/>
              <a:t> for </a:t>
            </a:r>
            <a:r>
              <a:rPr lang="fr-CH" err="1"/>
              <a:t>procurements</a:t>
            </a:r>
            <a:r>
              <a:rPr lang="fr-CH"/>
              <a:t>.</a:t>
            </a:r>
          </a:p>
          <a:p>
            <a:pPr algn="ctr"/>
            <a:r>
              <a:rPr lang="fr-CH" err="1"/>
              <a:t>Proposal</a:t>
            </a:r>
            <a:r>
              <a:rPr lang="fr-CH"/>
              <a:t> </a:t>
            </a:r>
            <a:r>
              <a:rPr lang="fr-CH" err="1"/>
              <a:t>is</a:t>
            </a:r>
            <a:r>
              <a:rPr lang="fr-CH"/>
              <a:t> to replace </a:t>
            </a:r>
            <a:r>
              <a:rPr lang="fr-CH" err="1"/>
              <a:t>it</a:t>
            </a:r>
            <a:r>
              <a:rPr lang="fr-CH"/>
              <a:t> </a:t>
            </a:r>
            <a:r>
              <a:rPr lang="fr-CH" err="1"/>
              <a:t>with</a:t>
            </a:r>
            <a:r>
              <a:rPr lang="fr-CH"/>
              <a:t> </a:t>
            </a:r>
            <a:r>
              <a:rPr lang="fr-CH" err="1"/>
              <a:t>something</a:t>
            </a:r>
            <a:r>
              <a:rPr lang="fr-CH"/>
              <a:t> more </a:t>
            </a:r>
            <a:r>
              <a:rPr lang="fr-CH" err="1"/>
              <a:t>suitable</a:t>
            </a:r>
            <a:r>
              <a:rPr lang="fr-CH"/>
              <a:t>.</a:t>
            </a:r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08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 animBg="1"/>
      <p:bldP spid="9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9">
            <a:extLst>
              <a:ext uri="{FF2B5EF4-FFF2-40B4-BE49-F238E27FC236}">
                <a16:creationId xmlns:a16="http://schemas.microsoft.com/office/drawing/2014/main" id="{47C33F45-D55E-44B4-E6DF-B3168D8571C9}"/>
              </a:ext>
            </a:extLst>
          </p:cNvPr>
          <p:cNvSpPr/>
          <p:nvPr/>
        </p:nvSpPr>
        <p:spPr>
          <a:xfrm>
            <a:off x="439271" y="79803"/>
            <a:ext cx="11408351" cy="1087939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normAutofit/>
          </a:bodyPr>
          <a:lstStyle/>
          <a:p>
            <a:pPr>
              <a:lnSpc>
                <a:spcPct val="105000"/>
              </a:lnSpc>
              <a:defRPr sz="1800"/>
            </a:pPr>
            <a:r>
              <a:rPr lang="fr-CH" sz="3200" b="1" kern="100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8.2(2) </a:t>
            </a:r>
            <a:r>
              <a:rPr lang="en-GB" sz="3200" b="1" kern="100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Evolvement of the operational measurement uncertainty requirements (WMO-No. 8, Vol.I,Ch1,Annex 1A)</a:t>
            </a:r>
            <a:endParaRPr lang="en-US" sz="4400" b="1" kern="1000">
              <a:solidFill>
                <a:srgbClr val="005BA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Montserrat-Regular"/>
            </a:endParaRPr>
          </a:p>
        </p:txBody>
      </p:sp>
      <p:sp>
        <p:nvSpPr>
          <p:cNvPr id="6" name="Shape 79">
            <a:extLst>
              <a:ext uri="{FF2B5EF4-FFF2-40B4-BE49-F238E27FC236}">
                <a16:creationId xmlns:a16="http://schemas.microsoft.com/office/drawing/2014/main" id="{C82A2680-8980-374E-A5E8-0DF8347D0DBF}"/>
              </a:ext>
            </a:extLst>
          </p:cNvPr>
          <p:cNvSpPr/>
          <p:nvPr/>
        </p:nvSpPr>
        <p:spPr>
          <a:xfrm>
            <a:off x="788894" y="1783976"/>
            <a:ext cx="11058728" cy="4611069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t">
            <a:normAutofit/>
          </a:bodyPr>
          <a:lstStyle/>
          <a:p>
            <a:pPr>
              <a:spcAft>
                <a:spcPts val="600"/>
              </a:spcAft>
            </a:pPr>
            <a:endParaRPr lang="en-GB" sz="2800">
              <a:effectLst/>
              <a:highlight>
                <a:srgbClr val="FF00FF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screenshot of a document&#10;&#10;Description automatically generated">
            <a:extLst>
              <a:ext uri="{FF2B5EF4-FFF2-40B4-BE49-F238E27FC236}">
                <a16:creationId xmlns:a16="http://schemas.microsoft.com/office/drawing/2014/main" id="{92B57280-03E4-B6FA-0489-ED5F052AF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40" y="1403742"/>
            <a:ext cx="9347120" cy="517913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B4FAFF3-902B-CEB4-7326-6DEF85CB9AE9}"/>
              </a:ext>
            </a:extLst>
          </p:cNvPr>
          <p:cNvSpPr txBox="1">
            <a:spLocks/>
          </p:cNvSpPr>
          <p:nvPr/>
        </p:nvSpPr>
        <p:spPr>
          <a:xfrm>
            <a:off x="-202906" y="1024423"/>
            <a:ext cx="12147203" cy="47336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b="1"/>
              <a:t>Sample of new Annex 1A Guidance</a:t>
            </a:r>
            <a:endParaRPr lang="en-AU" sz="3200" b="1">
              <a:highlight>
                <a:srgbClr val="FF00FF"/>
              </a:highlight>
              <a:cs typeface="Calibri Light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215F300-D39B-5FCB-5BBF-D02B19F15BCA}"/>
              </a:ext>
            </a:extLst>
          </p:cNvPr>
          <p:cNvSpPr/>
          <p:nvPr/>
        </p:nvSpPr>
        <p:spPr>
          <a:xfrm>
            <a:off x="5596804" y="3298371"/>
            <a:ext cx="1811547" cy="21643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E0F0A92-EA65-F019-4EE3-E34CE471B35F}"/>
              </a:ext>
            </a:extLst>
          </p:cNvPr>
          <p:cNvSpPr/>
          <p:nvPr/>
        </p:nvSpPr>
        <p:spPr>
          <a:xfrm>
            <a:off x="5591053" y="5442599"/>
            <a:ext cx="1811547" cy="1365850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DA64F98-030C-21B8-8EC7-DA3E316F10E5}"/>
              </a:ext>
            </a:extLst>
          </p:cNvPr>
          <p:cNvSpPr/>
          <p:nvPr/>
        </p:nvSpPr>
        <p:spPr>
          <a:xfrm>
            <a:off x="6629400" y="4343400"/>
            <a:ext cx="538843" cy="36739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6A5C52A-52A1-76A2-0770-B8677AEE592B}"/>
              </a:ext>
            </a:extLst>
          </p:cNvPr>
          <p:cNvSpPr/>
          <p:nvPr/>
        </p:nvSpPr>
        <p:spPr>
          <a:xfrm>
            <a:off x="5837464" y="3690257"/>
            <a:ext cx="481693" cy="332828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94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 animBg="1"/>
      <p:bldP spid="8" grpId="1" animBg="1"/>
      <p:bldP spid="4" grpId="0" animBg="1"/>
      <p:bldP spid="4" grpId="1" animBg="1"/>
      <p:bldP spid="9" grpId="0" animBg="1"/>
      <p:bldP spid="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9">
            <a:extLst>
              <a:ext uri="{FF2B5EF4-FFF2-40B4-BE49-F238E27FC236}">
                <a16:creationId xmlns:a16="http://schemas.microsoft.com/office/drawing/2014/main" id="{47C33F45-D55E-44B4-E6DF-B3168D8571C9}"/>
              </a:ext>
            </a:extLst>
          </p:cNvPr>
          <p:cNvSpPr/>
          <p:nvPr/>
        </p:nvSpPr>
        <p:spPr>
          <a:xfrm>
            <a:off x="439271" y="462955"/>
            <a:ext cx="11408351" cy="1087939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normAutofit/>
          </a:bodyPr>
          <a:lstStyle/>
          <a:p>
            <a:pPr>
              <a:lnSpc>
                <a:spcPct val="105000"/>
              </a:lnSpc>
              <a:defRPr sz="1800"/>
            </a:pPr>
            <a:r>
              <a:rPr lang="fr-CH" sz="3200" b="1" kern="100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8.2(2) </a:t>
            </a:r>
            <a:r>
              <a:rPr lang="en-GB" sz="3200" b="1" kern="100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Evolvement of the operational measurement uncertainty requirements (WMO-No. 8, Vol.I,Ch1,Annex 1A)</a:t>
            </a:r>
            <a:endParaRPr lang="en-US" sz="4400" b="1" kern="1000">
              <a:solidFill>
                <a:srgbClr val="005BA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Montserrat-Regular"/>
            </a:endParaRPr>
          </a:p>
        </p:txBody>
      </p:sp>
      <p:sp>
        <p:nvSpPr>
          <p:cNvPr id="6" name="Shape 79">
            <a:extLst>
              <a:ext uri="{FF2B5EF4-FFF2-40B4-BE49-F238E27FC236}">
                <a16:creationId xmlns:a16="http://schemas.microsoft.com/office/drawing/2014/main" id="{C82A2680-8980-374E-A5E8-0DF8347D0DBF}"/>
              </a:ext>
            </a:extLst>
          </p:cNvPr>
          <p:cNvSpPr/>
          <p:nvPr/>
        </p:nvSpPr>
        <p:spPr>
          <a:xfrm>
            <a:off x="788894" y="1783976"/>
            <a:ext cx="11058728" cy="4611069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fr-CH" sz="2800" b="1" dirty="0" err="1">
                <a:latin typeface="Arial"/>
                <a:ea typeface="Verdana"/>
                <a:cs typeface="Arial"/>
              </a:rPr>
              <a:t>Proposed</a:t>
            </a:r>
            <a:r>
              <a:rPr lang="fr-CH" sz="2800" b="1" dirty="0">
                <a:latin typeface="Arial"/>
                <a:ea typeface="Verdana"/>
                <a:cs typeface="Arial"/>
              </a:rPr>
              <a:t> </a:t>
            </a:r>
            <a:r>
              <a:rPr lang="fr-CH" sz="2800" b="1" dirty="0" err="1">
                <a:latin typeface="Arial"/>
                <a:ea typeface="Verdana"/>
                <a:cs typeface="Arial"/>
              </a:rPr>
              <a:t>decision</a:t>
            </a:r>
            <a:r>
              <a:rPr lang="fr-CH" sz="2800" b="1" dirty="0">
                <a:latin typeface="Arial"/>
                <a:ea typeface="Verdana"/>
                <a:cs typeface="Arial"/>
              </a:rPr>
              <a:t>:</a:t>
            </a:r>
            <a:endParaRPr lang="en-GB" sz="2800" b="1" dirty="0"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2400" dirty="0">
                <a:latin typeface="Arial"/>
                <a:ea typeface="Verdana"/>
                <a:cs typeface="Arial"/>
              </a:rPr>
              <a:t>To </a:t>
            </a:r>
            <a:r>
              <a:rPr lang="en-GB" sz="2400" b="1" dirty="0">
                <a:latin typeface="Arial"/>
                <a:ea typeface="Verdana"/>
                <a:cs typeface="Arial"/>
              </a:rPr>
              <a:t>endorse the proposal for this new approach </a:t>
            </a:r>
            <a:r>
              <a:rPr lang="en-GB" sz="2400" dirty="0">
                <a:latin typeface="Arial"/>
                <a:ea typeface="Verdana"/>
                <a:cs typeface="Arial"/>
              </a:rPr>
              <a:t>to guidance on Operational measurement uncertainty requirements and instrument performance requirements (WMO-No. 8, Vol I, CH 1, Annex 1.A) into a comprehensive scheme that will be aligned with the Measurement Quality Classifications for Surface Observing Stations on Land, and will ensure unambiguous and interpretable linkages to the OSCAR/Requirements;  </a:t>
            </a:r>
          </a:p>
          <a:p>
            <a:pPr marL="514350" indent="-51435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2400" dirty="0">
                <a:latin typeface="Arial"/>
                <a:ea typeface="Verdana"/>
                <a:cs typeface="Arial"/>
              </a:rPr>
              <a:t>To </a:t>
            </a:r>
            <a:r>
              <a:rPr lang="en-GB" sz="2400" b="1" dirty="0">
                <a:latin typeface="Arial"/>
                <a:ea typeface="Verdana"/>
                <a:cs typeface="Arial"/>
              </a:rPr>
              <a:t>task SC-MINT to continue the evolvement as proposed</a:t>
            </a:r>
            <a:r>
              <a:rPr lang="en-GB" sz="2400" dirty="0">
                <a:latin typeface="Arial"/>
                <a:ea typeface="Verdana"/>
                <a:cs typeface="Arial"/>
              </a:rPr>
              <a:t>, and lead the development of an appropriate tool, possibly within OSCAR database, to accommodate the new scheme. </a:t>
            </a:r>
          </a:p>
        </p:txBody>
      </p:sp>
    </p:spTree>
    <p:extLst>
      <p:ext uri="{BB962C8B-B14F-4D97-AF65-F5344CB8AC3E}">
        <p14:creationId xmlns:p14="http://schemas.microsoft.com/office/powerpoint/2010/main" val="2551608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9">
            <a:extLst>
              <a:ext uri="{FF2B5EF4-FFF2-40B4-BE49-F238E27FC236}">
                <a16:creationId xmlns:a16="http://schemas.microsoft.com/office/drawing/2014/main" id="{47C33F45-D55E-44B4-E6DF-B3168D8571C9}"/>
              </a:ext>
            </a:extLst>
          </p:cNvPr>
          <p:cNvSpPr/>
          <p:nvPr/>
        </p:nvSpPr>
        <p:spPr>
          <a:xfrm>
            <a:off x="788894" y="462955"/>
            <a:ext cx="10460412" cy="43601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3360"/>
              </a:lnSpc>
              <a:defRPr sz="1800"/>
            </a:pPr>
            <a:r>
              <a:rPr lang="fr-CH" sz="3200" b="1" kern="100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8.2(6) Future instrument </a:t>
            </a:r>
            <a:r>
              <a:rPr lang="fr-CH" sz="3200" b="1" kern="1000" err="1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intercomparisons</a:t>
            </a:r>
            <a:endParaRPr lang="en-US" sz="3200" b="1" kern="1000">
              <a:solidFill>
                <a:srgbClr val="005A9C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Montserrat-Regular"/>
            </a:endParaRPr>
          </a:p>
        </p:txBody>
      </p:sp>
      <p:sp>
        <p:nvSpPr>
          <p:cNvPr id="6" name="Shape 79">
            <a:extLst>
              <a:ext uri="{FF2B5EF4-FFF2-40B4-BE49-F238E27FC236}">
                <a16:creationId xmlns:a16="http://schemas.microsoft.com/office/drawing/2014/main" id="{C82A2680-8980-374E-A5E8-0DF8347D0DBF}"/>
              </a:ext>
            </a:extLst>
          </p:cNvPr>
          <p:cNvSpPr/>
          <p:nvPr/>
        </p:nvSpPr>
        <p:spPr>
          <a:xfrm>
            <a:off x="788894" y="1170659"/>
            <a:ext cx="11058728" cy="334558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t"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GB" sz="2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Background: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Instrument intercomparisons are important to assess performance of instruments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Several instrument intercomparisons were proposed by experts.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Global instrument intercomparisons require large amounts of resources. Very </a:t>
            </a:r>
            <a:r>
              <a:rPr lang="en-US" sz="2800" b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challenging to organize several intercomparisons </a:t>
            </a:r>
            <a:r>
              <a:rPr lang="en-US" sz="2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at the same time.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Need for </a:t>
            </a:r>
            <a:r>
              <a:rPr lang="en-US" sz="2800" b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prioritization</a:t>
            </a:r>
            <a:r>
              <a:rPr lang="en-US" sz="28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based on relevance of topic, ability of potential leads, and availability of resources.</a:t>
            </a:r>
          </a:p>
          <a:p>
            <a:endParaRPr lang="en-US" sz="2800" b="1">
              <a:solidFill>
                <a:srgbClr val="005BAA"/>
              </a:solidFill>
              <a:latin typeface="Arial"/>
              <a:ea typeface="Verdana"/>
              <a:cs typeface="Arial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E08B642-D034-01F7-8065-B3046196F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453" y="4714930"/>
            <a:ext cx="3214605" cy="214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wooden structure in the snow&#10;&#10;Description automatically generated">
            <a:extLst>
              <a:ext uri="{FF2B5EF4-FFF2-40B4-BE49-F238E27FC236}">
                <a16:creationId xmlns:a16="http://schemas.microsoft.com/office/drawing/2014/main" id="{CB9F63E6-817D-BB4B-BE6F-F530E30909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7737" y="4714930"/>
            <a:ext cx="2855641" cy="2141732"/>
          </a:xfrm>
          <a:prstGeom prst="rect">
            <a:avLst/>
          </a:prstGeom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82481E2A-1262-F45F-99BA-41BB52403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077" y="4713592"/>
            <a:ext cx="2855641" cy="214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179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9">
            <a:extLst>
              <a:ext uri="{FF2B5EF4-FFF2-40B4-BE49-F238E27FC236}">
                <a16:creationId xmlns:a16="http://schemas.microsoft.com/office/drawing/2014/main" id="{47C33F45-D55E-44B4-E6DF-B3168D8571C9}"/>
              </a:ext>
            </a:extLst>
          </p:cNvPr>
          <p:cNvSpPr/>
          <p:nvPr/>
        </p:nvSpPr>
        <p:spPr>
          <a:xfrm>
            <a:off x="788894" y="186730"/>
            <a:ext cx="10460412" cy="43601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fr-CH" sz="3200" b="1" i="0" u="none" strike="noStrike" kern="1000" cap="none" spc="0" normalizeH="0" baseline="0" noProof="0" dirty="0">
                <a:ln>
                  <a:noFill/>
                </a:ln>
                <a:solidFill>
                  <a:srgbClr val="005A9C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8.2(6) Future instrument </a:t>
            </a:r>
            <a:r>
              <a:rPr kumimoji="0" lang="fr-CH" sz="3200" b="1" i="0" u="none" strike="noStrike" kern="1000" cap="none" spc="0" normalizeH="0" baseline="0" noProof="0" dirty="0" err="1">
                <a:ln>
                  <a:noFill/>
                </a:ln>
                <a:solidFill>
                  <a:srgbClr val="005A9C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intercomparisons</a:t>
            </a:r>
            <a:endParaRPr kumimoji="0" lang="en-US" sz="3200" b="1" i="0" u="none" strike="noStrike" kern="1000" cap="none" spc="0" normalizeH="0" baseline="0" noProof="0" dirty="0">
              <a:ln>
                <a:noFill/>
              </a:ln>
              <a:solidFill>
                <a:srgbClr val="005A9C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Montserrat-Regular"/>
            </a:endParaRPr>
          </a:p>
        </p:txBody>
      </p:sp>
      <p:sp>
        <p:nvSpPr>
          <p:cNvPr id="6" name="Shape 79">
            <a:extLst>
              <a:ext uri="{FF2B5EF4-FFF2-40B4-BE49-F238E27FC236}">
                <a16:creationId xmlns:a16="http://schemas.microsoft.com/office/drawing/2014/main" id="{C82A2680-8980-374E-A5E8-0DF8347D0DBF}"/>
              </a:ext>
            </a:extLst>
          </p:cNvPr>
          <p:cNvSpPr/>
          <p:nvPr/>
        </p:nvSpPr>
        <p:spPr>
          <a:xfrm>
            <a:off x="750794" y="847166"/>
            <a:ext cx="11058728" cy="569075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t"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Call to Members: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To share procedures related to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testing of Automatic Weather Stations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(AWSs), in particular of all-in-one AWSs</a:t>
            </a:r>
          </a:p>
          <a:p>
            <a:pPr marL="457200" marR="0" lvl="0" indent="-457200" algn="l" defTabSz="914400" rtl="0" eaLnBrk="1" fontAlgn="auto" latinLnBrk="0" hangingPunct="1">
              <a:lnSpc>
                <a:spcPct val="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To conduct experiments related to the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implementation of the Siting Classification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for Surface Observing Stations on Land (quantify the impact of obstacles) and share challenges experienced with classification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To publish results of instrument intercomparisons performed at national level</a:t>
            </a:r>
          </a:p>
          <a:p>
            <a:pPr marL="457200" marR="0" lvl="0" indent="-457200" algn="l" defTabSz="914400" rtl="0" eaLnBrk="1" fontAlgn="auto" latinLnBrk="0" hangingPunct="1">
              <a:lnSpc>
                <a:spcPct val="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To consider hosting future WMO instrument intercomparisons</a:t>
            </a:r>
            <a:b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Requests SC-MINT: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To reviewing the detailed plans/concept notes for instrument intercomparisons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Verdana"/>
              <a:cs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To develop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guidelines for the intercomparison of all-in-one AWSs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that could be later applied by Members in conducting a distributed intercomparison of all-in-one AWSs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To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prioritize intercomparisons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Verdan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Arial"/>
              <a:ea typeface="Verdan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8671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9">
            <a:extLst>
              <a:ext uri="{FF2B5EF4-FFF2-40B4-BE49-F238E27FC236}">
                <a16:creationId xmlns:a16="http://schemas.microsoft.com/office/drawing/2014/main" id="{47C33F45-D55E-44B4-E6DF-B3168D8571C9}"/>
              </a:ext>
            </a:extLst>
          </p:cNvPr>
          <p:cNvSpPr/>
          <p:nvPr/>
        </p:nvSpPr>
        <p:spPr>
          <a:xfrm>
            <a:off x="788894" y="462955"/>
            <a:ext cx="10460412" cy="43601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3360"/>
              </a:lnSpc>
              <a:defRPr sz="1800"/>
            </a:pPr>
            <a:r>
              <a:rPr lang="fr-CH" sz="3200" b="1" kern="100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8.2(7) </a:t>
            </a:r>
            <a:r>
              <a:rPr lang="fr-CH" sz="3200" b="1" kern="1000" err="1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Upper</a:t>
            </a:r>
            <a:r>
              <a:rPr lang="fr-CH" sz="3200" b="1" kern="100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-air instrument </a:t>
            </a:r>
            <a:r>
              <a:rPr lang="fr-CH" sz="3200" b="1" kern="1000" err="1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intercomparison</a:t>
            </a:r>
            <a:r>
              <a:rPr lang="fr-CH" sz="3200" b="1" kern="100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 follow-up</a:t>
            </a:r>
            <a:endParaRPr lang="en-US" sz="3200" b="1" kern="1000">
              <a:solidFill>
                <a:srgbClr val="005A9C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Montserrat-Regular"/>
            </a:endParaRPr>
          </a:p>
        </p:txBody>
      </p:sp>
      <p:sp>
        <p:nvSpPr>
          <p:cNvPr id="6" name="Shape 79">
            <a:extLst>
              <a:ext uri="{FF2B5EF4-FFF2-40B4-BE49-F238E27FC236}">
                <a16:creationId xmlns:a16="http://schemas.microsoft.com/office/drawing/2014/main" id="{C82A2680-8980-374E-A5E8-0DF8347D0DBF}"/>
              </a:ext>
            </a:extLst>
          </p:cNvPr>
          <p:cNvSpPr/>
          <p:nvPr/>
        </p:nvSpPr>
        <p:spPr>
          <a:xfrm>
            <a:off x="788894" y="1228166"/>
            <a:ext cx="8424782" cy="5056093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t">
            <a:normAutofit fontScale="85000" lnSpcReduction="20000"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ea typeface="Verdana"/>
                <a:cs typeface="Arial"/>
                <a:hlinkClick r:id="rId3"/>
              </a:rPr>
              <a:t>Report of WMO 2022 Upper-Air Instrument Intercomparison Campaign</a:t>
            </a:r>
            <a:r>
              <a:rPr lang="en-US" sz="2800" dirty="0">
                <a:latin typeface="Arial"/>
                <a:ea typeface="Verdana"/>
                <a:cs typeface="Arial"/>
              </a:rPr>
              <a:t> is published.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ea typeface="Verdana"/>
                <a:cs typeface="Arial"/>
              </a:rPr>
              <a:t>Co-lead by German Weather Service and </a:t>
            </a:r>
            <a:r>
              <a:rPr lang="en-US" sz="2800">
                <a:latin typeface="Arial"/>
                <a:ea typeface="Verdana"/>
                <a:cs typeface="Arial"/>
              </a:rPr>
              <a:t>MeteoSwiss</a:t>
            </a:r>
            <a:endParaRPr lang="en-US" sz="2800" dirty="0">
              <a:latin typeface="Arial"/>
              <a:ea typeface="Verdana"/>
              <a:cs typeface="Arial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ea typeface="Verdana"/>
                <a:cs typeface="Arial"/>
              </a:rPr>
              <a:t>Methodology: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ea typeface="Verdana"/>
                <a:cs typeface="Arial"/>
              </a:rPr>
              <a:t>Radiosonde and remote-sensing instruments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ea typeface="Verdana"/>
                <a:cs typeface="Arial"/>
              </a:rPr>
              <a:t>Included a laboratory and a field phase for radiosondes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ea typeface="Verdana"/>
                <a:cs typeface="Arial"/>
              </a:rPr>
              <a:t>Independent radiosonde operators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ea typeface="Verdana"/>
                <a:cs typeface="Arial"/>
              </a:rPr>
              <a:t>Use of GRUAN data products (well characterized uncertainties) as reference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ea typeface="Verdana"/>
                <a:cs typeface="Arial"/>
              </a:rPr>
              <a:t>Performance assessed against user uncertainty requirements published in OSCAR/requirements for several application areas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ea typeface="Verdana"/>
                <a:cs typeface="Arial"/>
              </a:rPr>
              <a:t>Transparent methodology (code published)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ea typeface="Verdana"/>
                <a:cs typeface="Arial"/>
              </a:rPr>
              <a:t>Database available for further studies</a:t>
            </a:r>
          </a:p>
        </p:txBody>
      </p:sp>
      <p:pic>
        <p:nvPicPr>
          <p:cNvPr id="1026" name="Picture 2" descr="Report of WMO’s 2022 Upper-Air Instrument Intercomparison Campaign">
            <a:extLst>
              <a:ext uri="{FF2B5EF4-FFF2-40B4-BE49-F238E27FC236}">
                <a16:creationId xmlns:a16="http://schemas.microsoft.com/office/drawing/2014/main" id="{6B50B553-37A0-133D-E31D-85BF8368C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162" y="3150973"/>
            <a:ext cx="2545838" cy="359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3AD4EC2-579F-DCE6-E696-CA714CF8D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162" y="1166178"/>
            <a:ext cx="2576383" cy="171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596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9">
            <a:extLst>
              <a:ext uri="{FF2B5EF4-FFF2-40B4-BE49-F238E27FC236}">
                <a16:creationId xmlns:a16="http://schemas.microsoft.com/office/drawing/2014/main" id="{47C33F45-D55E-44B4-E6DF-B3168D8571C9}"/>
              </a:ext>
            </a:extLst>
          </p:cNvPr>
          <p:cNvSpPr/>
          <p:nvPr/>
        </p:nvSpPr>
        <p:spPr>
          <a:xfrm>
            <a:off x="788894" y="462955"/>
            <a:ext cx="10460412" cy="43601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3360"/>
              </a:lnSpc>
              <a:defRPr sz="1800"/>
            </a:pPr>
            <a:r>
              <a:rPr lang="fr-CH" sz="3200" b="1" kern="100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8.2(7) </a:t>
            </a:r>
            <a:r>
              <a:rPr lang="fr-CH" sz="3200" b="1" kern="1000" err="1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Upper</a:t>
            </a:r>
            <a:r>
              <a:rPr lang="fr-CH" sz="3200" b="1" kern="100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-air instrument </a:t>
            </a:r>
            <a:r>
              <a:rPr lang="fr-CH" sz="3200" b="1" kern="1000" err="1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intercomparison</a:t>
            </a:r>
            <a:r>
              <a:rPr lang="fr-CH" sz="3200" b="1" kern="100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 follow-up</a:t>
            </a:r>
            <a:endParaRPr lang="en-US" sz="3200" b="1" kern="1000">
              <a:solidFill>
                <a:srgbClr val="005A9C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Montserrat-Regular"/>
            </a:endParaRPr>
          </a:p>
        </p:txBody>
      </p:sp>
      <p:sp>
        <p:nvSpPr>
          <p:cNvPr id="6" name="Shape 79">
            <a:extLst>
              <a:ext uri="{FF2B5EF4-FFF2-40B4-BE49-F238E27FC236}">
                <a16:creationId xmlns:a16="http://schemas.microsoft.com/office/drawing/2014/main" id="{C82A2680-8980-374E-A5E8-0DF8347D0DBF}"/>
              </a:ext>
            </a:extLst>
          </p:cNvPr>
          <p:cNvSpPr/>
          <p:nvPr/>
        </p:nvSpPr>
        <p:spPr>
          <a:xfrm>
            <a:off x="788894" y="1228166"/>
            <a:ext cx="11058728" cy="5056093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t"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en-GB" sz="2800" dirty="0">
                <a:latin typeface="Arial"/>
                <a:ea typeface="Verdana"/>
                <a:cs typeface="Arial"/>
              </a:rPr>
              <a:t>Background: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ea typeface="Verdana"/>
                <a:cs typeface="Arial"/>
                <a:hlinkClick r:id="rId3"/>
              </a:rPr>
              <a:t>Report of WMO 2022 Upper-Air Instrument Intercomparison Campaign </a:t>
            </a:r>
            <a:r>
              <a:rPr lang="en-US" sz="2800" dirty="0">
                <a:latin typeface="Arial"/>
                <a:ea typeface="Verdana"/>
                <a:cs typeface="Arial"/>
              </a:rPr>
              <a:t>has just been published.</a:t>
            </a:r>
          </a:p>
          <a:p>
            <a:pPr>
              <a:lnSpc>
                <a:spcPct val="70000"/>
              </a:lnSpc>
              <a:spcAft>
                <a:spcPts val="600"/>
              </a:spcAft>
            </a:pPr>
            <a:endParaRPr lang="en-US" sz="2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ea typeface="Verdana"/>
                <a:cs typeface="Arial"/>
              </a:rPr>
              <a:t>The report includes several recommendations to WMO, Members and manufacturers.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latin typeface="Arial"/>
              <a:ea typeface="Verdana"/>
              <a:cs typeface="Arial"/>
            </a:endParaRPr>
          </a:p>
          <a:p>
            <a:pPr>
              <a:spcAft>
                <a:spcPts val="600"/>
              </a:spcAft>
            </a:pPr>
            <a:r>
              <a:rPr lang="en-US" sz="2800" dirty="0">
                <a:latin typeface="Arial"/>
                <a:ea typeface="Verdana"/>
                <a:cs typeface="Arial"/>
              </a:rPr>
              <a:t>Proposed decisions:</a:t>
            </a:r>
            <a:endParaRPr lang="en-US" sz="2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/>
                <a:ea typeface="Verdana"/>
                <a:cs typeface="Arial"/>
              </a:rPr>
              <a:t>Invites instrument manufacturers</a:t>
            </a:r>
            <a:r>
              <a:rPr lang="en-US" sz="2800" dirty="0">
                <a:latin typeface="Arial"/>
                <a:ea typeface="Verdana"/>
                <a:cs typeface="Arial"/>
              </a:rPr>
              <a:t> to follow-up recommendations for improvements of upper-air observing systems as provided in the intercomparison report (e.g. calibration of humidity sensors, time lag behavior of humidity at low temperatures between -40</a:t>
            </a:r>
            <a:r>
              <a:rPr lang="en-US" sz="2800" dirty="0">
                <a:latin typeface="Arial"/>
                <a:ea typeface="Verdana"/>
                <a:cs typeface="Arial"/>
                <a:sym typeface="Symbol" panose="05050102010706020507" pitchFamily="18" charset="2"/>
              </a:rPr>
              <a:t></a:t>
            </a:r>
            <a:r>
              <a:rPr lang="en-US" sz="2800" dirty="0">
                <a:latin typeface="Arial"/>
                <a:ea typeface="Verdana"/>
                <a:cs typeface="Arial"/>
              </a:rPr>
              <a:t>C and -85</a:t>
            </a:r>
            <a:r>
              <a:rPr lang="en-US" sz="2800" dirty="0">
                <a:latin typeface="Arial"/>
                <a:ea typeface="Verdana"/>
                <a:cs typeface="Arial"/>
                <a:sym typeface="Symbol" panose="05050102010706020507" pitchFamily="18" charset="2"/>
              </a:rPr>
              <a:t></a:t>
            </a:r>
            <a:r>
              <a:rPr lang="en-US" sz="2800" dirty="0">
                <a:latin typeface="Arial"/>
                <a:ea typeface="Verdana"/>
                <a:cs typeface="Arial"/>
              </a:rPr>
              <a:t>C), and to continue their efforts to reduce the environmental impact of those systems,</a:t>
            </a:r>
          </a:p>
          <a:p>
            <a:pPr>
              <a:lnSpc>
                <a:spcPct val="70000"/>
              </a:lnSpc>
              <a:spcAft>
                <a:spcPts val="600"/>
              </a:spcAft>
            </a:pPr>
            <a:endParaRPr lang="en-US" sz="2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ea typeface="Verdana"/>
                <a:cs typeface="Arial"/>
              </a:rPr>
              <a:t>Urges SC-ON to ensure that the OSCAR requirements include clear references on their justification and on how they were derived</a:t>
            </a:r>
            <a:endParaRPr lang="en-GB" sz="2800" dirty="0">
              <a:latin typeface="Arial"/>
              <a:ea typeface="Verdana"/>
              <a:cs typeface="Arial"/>
            </a:endParaRPr>
          </a:p>
          <a:p>
            <a:endParaRPr lang="en-US" sz="2800" b="1" dirty="0">
              <a:solidFill>
                <a:srgbClr val="005BAA"/>
              </a:solidFill>
              <a:latin typeface="Arial"/>
              <a:ea typeface="Verdan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2321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9">
            <a:extLst>
              <a:ext uri="{FF2B5EF4-FFF2-40B4-BE49-F238E27FC236}">
                <a16:creationId xmlns:a16="http://schemas.microsoft.com/office/drawing/2014/main" id="{47C33F45-D55E-44B4-E6DF-B3168D8571C9}"/>
              </a:ext>
            </a:extLst>
          </p:cNvPr>
          <p:cNvSpPr/>
          <p:nvPr/>
        </p:nvSpPr>
        <p:spPr>
          <a:xfrm>
            <a:off x="788894" y="462955"/>
            <a:ext cx="10460412" cy="43601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3360"/>
              </a:lnSpc>
              <a:defRPr sz="1800"/>
            </a:pPr>
            <a:r>
              <a:rPr lang="fr-CH" sz="3200" b="1" kern="100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8.2(7) </a:t>
            </a:r>
            <a:r>
              <a:rPr lang="fr-CH" sz="3200" b="1" kern="1000" err="1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Upper</a:t>
            </a:r>
            <a:r>
              <a:rPr lang="fr-CH" sz="3200" b="1" kern="100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-air instrument </a:t>
            </a:r>
            <a:r>
              <a:rPr lang="fr-CH" sz="3200" b="1" kern="1000" err="1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intercomparison</a:t>
            </a:r>
            <a:r>
              <a:rPr lang="fr-CH" sz="3200" b="1" kern="100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 follow-up</a:t>
            </a:r>
            <a:endParaRPr lang="en-US" sz="3200" b="1" kern="1000">
              <a:solidFill>
                <a:srgbClr val="005A9C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Montserrat-Regular"/>
            </a:endParaRPr>
          </a:p>
        </p:txBody>
      </p:sp>
      <p:sp>
        <p:nvSpPr>
          <p:cNvPr id="6" name="Shape 79">
            <a:extLst>
              <a:ext uri="{FF2B5EF4-FFF2-40B4-BE49-F238E27FC236}">
                <a16:creationId xmlns:a16="http://schemas.microsoft.com/office/drawing/2014/main" id="{C82A2680-8980-374E-A5E8-0DF8347D0DBF}"/>
              </a:ext>
            </a:extLst>
          </p:cNvPr>
          <p:cNvSpPr/>
          <p:nvPr/>
        </p:nvSpPr>
        <p:spPr>
          <a:xfrm>
            <a:off x="788894" y="1228166"/>
            <a:ext cx="11058728" cy="5056093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t"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GB" sz="2800" b="1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Proposed decisions (continued): </a:t>
            </a:r>
          </a:p>
          <a:p>
            <a:pPr>
              <a:spcAft>
                <a:spcPts val="600"/>
              </a:spcAft>
            </a:pPr>
            <a:r>
              <a:rPr lang="en-GB" sz="28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Request INFCOM: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To develop an update of WMO-No. 8 based on intercomparison findings</a:t>
            </a:r>
          </a:p>
          <a:p>
            <a:pPr marL="457200" indent="-457200">
              <a:lnSpc>
                <a:spcPct val="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To facilitate </a:t>
            </a:r>
            <a:r>
              <a:rPr lang="en-US" sz="28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access to existing radiosonde codes and attribution of codes to newly developed radiosonde systems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Invites Measurement Lead </a:t>
            </a:r>
            <a:r>
              <a:rPr lang="en-US" sz="28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Centres</a:t>
            </a:r>
            <a:r>
              <a:rPr lang="en-US" sz="2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in collaboration with INFCOM: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To help in </a:t>
            </a:r>
            <a:r>
              <a:rPr lang="en-US" sz="2800" b="1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verifying the correctness of BUFR data </a:t>
            </a:r>
            <a:r>
              <a:rPr lang="en-US" sz="28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generated by new radiosonde systems</a:t>
            </a:r>
          </a:p>
          <a:p>
            <a:pPr marL="457200" indent="-457200">
              <a:lnSpc>
                <a:spcPct val="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To </a:t>
            </a:r>
            <a:r>
              <a:rPr lang="en-US" sz="2800" b="1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consider hosting future upper-air instrument intercomparisons</a:t>
            </a:r>
            <a:r>
              <a:rPr lang="en-US" sz="28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building on the experience gained through this intercomparison</a:t>
            </a:r>
            <a:endParaRPr lang="en-GB" sz="2800" dirty="0"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n-US" sz="2800" b="1" dirty="0">
              <a:solidFill>
                <a:srgbClr val="005BAA"/>
              </a:solidFill>
              <a:latin typeface="Arial"/>
              <a:ea typeface="Verdan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1511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C3A89B7D-E360-A1D3-8F96-9BE47B8B547A}"/>
              </a:ext>
            </a:extLst>
          </p:cNvPr>
          <p:cNvSpPr/>
          <p:nvPr/>
        </p:nvSpPr>
        <p:spPr>
          <a:xfrm>
            <a:off x="9571033" y="2082774"/>
            <a:ext cx="258418" cy="13060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Content Placeholder 4" descr="A diagram of a process&#10;&#10;Description automatically generated">
            <a:extLst>
              <a:ext uri="{FF2B5EF4-FFF2-40B4-BE49-F238E27FC236}">
                <a16:creationId xmlns:a16="http://schemas.microsoft.com/office/drawing/2014/main" id="{B5C55EE1-B2E6-2ECD-3530-FF8CCA2256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1" y="290245"/>
            <a:ext cx="4631390" cy="648042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7B375D-DE08-1C2D-DDE5-E154D21F3E9B}"/>
              </a:ext>
            </a:extLst>
          </p:cNvPr>
          <p:cNvSpPr txBox="1"/>
          <p:nvPr/>
        </p:nvSpPr>
        <p:spPr>
          <a:xfrm>
            <a:off x="10102967" y="6580956"/>
            <a:ext cx="20890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WIGOS Manual (WMO No.-1160)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9F1360-4D91-5CC2-B6BA-01AD96B51D81}"/>
              </a:ext>
            </a:extLst>
          </p:cNvPr>
          <p:cNvSpPr txBox="1"/>
          <p:nvPr/>
        </p:nvSpPr>
        <p:spPr>
          <a:xfrm>
            <a:off x="4851751" y="2106202"/>
            <a:ext cx="1781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Requirements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651171-E715-B195-9104-94E6A5883DEF}"/>
              </a:ext>
            </a:extLst>
          </p:cNvPr>
          <p:cNvSpPr txBox="1"/>
          <p:nvPr/>
        </p:nvSpPr>
        <p:spPr>
          <a:xfrm>
            <a:off x="4851751" y="2587375"/>
            <a:ext cx="984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CC6ED2-2025-3741-4B3C-C1E803657714}"/>
              </a:ext>
            </a:extLst>
          </p:cNvPr>
          <p:cNvSpPr txBox="1"/>
          <p:nvPr/>
        </p:nvSpPr>
        <p:spPr>
          <a:xfrm>
            <a:off x="4851750" y="3059668"/>
            <a:ext cx="30171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Standards / best practice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884240-BC7C-71AF-E9A2-6CE29E37D774}"/>
              </a:ext>
            </a:extLst>
          </p:cNvPr>
          <p:cNvSpPr txBox="1"/>
          <p:nvPr/>
        </p:nvSpPr>
        <p:spPr>
          <a:xfrm>
            <a:off x="4851750" y="3777037"/>
            <a:ext cx="1936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Implementation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36122D-4150-F622-86F1-761AAD2AB924}"/>
              </a:ext>
            </a:extLst>
          </p:cNvPr>
          <p:cNvSpPr txBox="1"/>
          <p:nvPr/>
        </p:nvSpPr>
        <p:spPr>
          <a:xfrm>
            <a:off x="4851750" y="4443736"/>
            <a:ext cx="982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Quality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C09A02-AE85-C98A-2F2C-27F220908EB1}"/>
              </a:ext>
            </a:extLst>
          </p:cNvPr>
          <p:cNvSpPr txBox="1"/>
          <p:nvPr/>
        </p:nvSpPr>
        <p:spPr>
          <a:xfrm>
            <a:off x="4857598" y="4925769"/>
            <a:ext cx="1112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Delivery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775945-2A95-EC03-E084-FA42362CB595}"/>
              </a:ext>
            </a:extLst>
          </p:cNvPr>
          <p:cNvSpPr txBox="1"/>
          <p:nvPr/>
        </p:nvSpPr>
        <p:spPr>
          <a:xfrm>
            <a:off x="4864537" y="5370301"/>
            <a:ext cx="1382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Monitoring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2004B4-1A2F-9C44-0056-1D7562085783}"/>
              </a:ext>
            </a:extLst>
          </p:cNvPr>
          <p:cNvSpPr txBox="1"/>
          <p:nvPr/>
        </p:nvSpPr>
        <p:spPr>
          <a:xfrm>
            <a:off x="4864536" y="5848219"/>
            <a:ext cx="21242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Feedback/review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B51D22-03CE-EA6B-5D9D-36E7B14367A7}"/>
              </a:ext>
            </a:extLst>
          </p:cNvPr>
          <p:cNvSpPr txBox="1"/>
          <p:nvPr/>
        </p:nvSpPr>
        <p:spPr>
          <a:xfrm>
            <a:off x="2012074" y="6319346"/>
            <a:ext cx="27222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Capacity development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9F6410-168D-E57F-15CE-79B14853EA5E}"/>
              </a:ext>
            </a:extLst>
          </p:cNvPr>
          <p:cNvSpPr txBox="1"/>
          <p:nvPr/>
        </p:nvSpPr>
        <p:spPr>
          <a:xfrm>
            <a:off x="2259711" y="396410"/>
            <a:ext cx="7967246" cy="769441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sz="4400" b="1" kern="100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WIGOS Processes and Roles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4E2DB3F-A3E5-F3AD-289F-ADC5A3BF2772}"/>
              </a:ext>
            </a:extLst>
          </p:cNvPr>
          <p:cNvGrpSpPr/>
          <p:nvPr/>
        </p:nvGrpSpPr>
        <p:grpSpPr>
          <a:xfrm>
            <a:off x="7001620" y="1459871"/>
            <a:ext cx="3302794" cy="5259585"/>
            <a:chOff x="8314490" y="1483299"/>
            <a:chExt cx="3302794" cy="525958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11194F5-C759-483D-B34E-C2EFBD049825}"/>
                </a:ext>
              </a:extLst>
            </p:cNvPr>
            <p:cNvSpPr/>
            <p:nvPr/>
          </p:nvSpPr>
          <p:spPr>
            <a:xfrm>
              <a:off x="8627165" y="2106202"/>
              <a:ext cx="258418" cy="95346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C7B325-B568-F65A-71F9-7186A19D53A4}"/>
                </a:ext>
              </a:extLst>
            </p:cNvPr>
            <p:cNvSpPr/>
            <p:nvPr/>
          </p:nvSpPr>
          <p:spPr>
            <a:xfrm>
              <a:off x="8627165" y="4499259"/>
              <a:ext cx="258418" cy="3445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AEB3292-2B40-F08B-AB10-171E37F90C3D}"/>
                </a:ext>
              </a:extLst>
            </p:cNvPr>
            <p:cNvSpPr/>
            <p:nvPr/>
          </p:nvSpPr>
          <p:spPr>
            <a:xfrm>
              <a:off x="8627165" y="5325878"/>
              <a:ext cx="258418" cy="14170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47017AB-D5EC-D476-0AD8-1B74A5E159D8}"/>
                </a:ext>
              </a:extLst>
            </p:cNvPr>
            <p:cNvSpPr/>
            <p:nvPr/>
          </p:nvSpPr>
          <p:spPr>
            <a:xfrm>
              <a:off x="9268969" y="3059668"/>
              <a:ext cx="258418" cy="3693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0769EF9-C1A8-737C-B137-2ABDB5BA42ED}"/>
                </a:ext>
              </a:extLst>
            </p:cNvPr>
            <p:cNvSpPr txBox="1"/>
            <p:nvPr/>
          </p:nvSpPr>
          <p:spPr>
            <a:xfrm>
              <a:off x="8314490" y="1736870"/>
              <a:ext cx="8837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>
                  <a:solidFill>
                    <a:schemeClr val="accent2"/>
                  </a:solidFill>
                  <a:latin typeface="Aptos Display" panose="020B0004020202020204" pitchFamily="34" charset="0"/>
                  <a:cs typeface="Arial" panose="020B0604020202020204" pitchFamily="34" charset="0"/>
                </a:rPr>
                <a:t>SC-ON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67595B8-6C4E-7F80-B621-E2BB96046FE4}"/>
                </a:ext>
              </a:extLst>
            </p:cNvPr>
            <p:cNvSpPr txBox="1"/>
            <p:nvPr/>
          </p:nvSpPr>
          <p:spPr>
            <a:xfrm>
              <a:off x="8915975" y="2690336"/>
              <a:ext cx="10809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>
                  <a:solidFill>
                    <a:schemeClr val="accent1"/>
                  </a:solidFill>
                  <a:latin typeface="Aptos Display" panose="020B0004020202020204" pitchFamily="34" charset="0"/>
                  <a:cs typeface="Arial" panose="020B0604020202020204" pitchFamily="34" charset="0"/>
                </a:rPr>
                <a:t>SC-MINT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333597-FFCF-ED0F-419A-76C69821F1CF}"/>
                </a:ext>
              </a:extLst>
            </p:cNvPr>
            <p:cNvSpPr/>
            <p:nvPr/>
          </p:nvSpPr>
          <p:spPr>
            <a:xfrm>
              <a:off x="9282684" y="4499259"/>
              <a:ext cx="258418" cy="3693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6BFDFE2-B9A8-CC91-3C68-3E883D9DC78A}"/>
                </a:ext>
              </a:extLst>
            </p:cNvPr>
            <p:cNvSpPr/>
            <p:nvPr/>
          </p:nvSpPr>
          <p:spPr>
            <a:xfrm>
              <a:off x="9943903" y="4868591"/>
              <a:ext cx="258418" cy="58799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61CB65E-A1C0-3328-C026-4FB14E01534D}"/>
                </a:ext>
              </a:extLst>
            </p:cNvPr>
            <p:cNvSpPr txBox="1"/>
            <p:nvPr/>
          </p:nvSpPr>
          <p:spPr>
            <a:xfrm>
              <a:off x="9612793" y="4499259"/>
              <a:ext cx="9206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>
                  <a:solidFill>
                    <a:schemeClr val="accent3"/>
                  </a:solidFill>
                  <a:latin typeface="Aptos Display" panose="020B0004020202020204" pitchFamily="34" charset="0"/>
                  <a:cs typeface="Arial" panose="020B0604020202020204" pitchFamily="34" charset="0"/>
                </a:rPr>
                <a:t>SC-IMT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F07D6D5-C794-FF16-D76F-BFDEB10E4B49}"/>
                </a:ext>
              </a:extLst>
            </p:cNvPr>
            <p:cNvSpPr txBox="1"/>
            <p:nvPr/>
          </p:nvSpPr>
          <p:spPr>
            <a:xfrm>
              <a:off x="10408940" y="1483299"/>
              <a:ext cx="120834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>
                  <a:solidFill>
                    <a:schemeClr val="accent6"/>
                  </a:solidFill>
                  <a:latin typeface="Aptos Display" panose="020B0004020202020204" pitchFamily="34" charset="0"/>
                  <a:cs typeface="Arial" panose="020B0604020202020204" pitchFamily="34" charset="0"/>
                </a:rPr>
                <a:t>Members</a:t>
              </a:r>
            </a:p>
            <a:p>
              <a:pPr algn="ctr"/>
              <a:r>
                <a:rPr lang="en-GB" b="1">
                  <a:solidFill>
                    <a:schemeClr val="accent6"/>
                  </a:solidFill>
                  <a:latin typeface="Aptos Display" panose="020B0004020202020204" pitchFamily="34" charset="0"/>
                  <a:cs typeface="Arial" panose="020B0604020202020204" pitchFamily="34" charset="0"/>
                </a:rPr>
                <a:t>&amp; partners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36E169D-74FE-6F9C-2F6C-EE58EC28AFB8}"/>
                </a:ext>
              </a:extLst>
            </p:cNvPr>
            <p:cNvSpPr/>
            <p:nvPr/>
          </p:nvSpPr>
          <p:spPr>
            <a:xfrm>
              <a:off x="10883903" y="3412299"/>
              <a:ext cx="258418" cy="168008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1A3D7C9B-2FA6-1F81-C3BC-BADE846D16D6}"/>
              </a:ext>
            </a:extLst>
          </p:cNvPr>
          <p:cNvSpPr/>
          <p:nvPr/>
        </p:nvSpPr>
        <p:spPr>
          <a:xfrm>
            <a:off x="9571033" y="5068957"/>
            <a:ext cx="258418" cy="16504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1461111-0B69-4B85-D42A-4F5069B376C0}"/>
              </a:ext>
            </a:extLst>
          </p:cNvPr>
          <p:cNvSpPr/>
          <p:nvPr/>
        </p:nvSpPr>
        <p:spPr>
          <a:xfrm>
            <a:off x="7969814" y="6334735"/>
            <a:ext cx="258418" cy="36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605F71F-F403-682D-5D6C-C25A1739CD38}"/>
              </a:ext>
            </a:extLst>
          </p:cNvPr>
          <p:cNvSpPr/>
          <p:nvPr/>
        </p:nvSpPr>
        <p:spPr>
          <a:xfrm>
            <a:off x="8641214" y="6322554"/>
            <a:ext cx="258418" cy="3693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C0E0E0C3-3E0B-BF54-29CE-048E74EB9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309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1392C-BBD9-B23D-062D-9468CDFE4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319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FR" sz="6000" b="1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Thank you.</a:t>
            </a:r>
          </a:p>
        </p:txBody>
      </p:sp>
      <p:sp>
        <p:nvSpPr>
          <p:cNvPr id="3" name="CuadroTexto 3">
            <a:extLst>
              <a:ext uri="{FF2B5EF4-FFF2-40B4-BE49-F238E27FC236}">
                <a16:creationId xmlns:a16="http://schemas.microsoft.com/office/drawing/2014/main" id="{5747C3C7-0FBD-0752-91F7-A3D4F8F0C8A9}"/>
              </a:ext>
            </a:extLst>
          </p:cNvPr>
          <p:cNvSpPr txBox="1"/>
          <p:nvPr/>
        </p:nvSpPr>
        <p:spPr>
          <a:xfrm>
            <a:off x="3824879" y="6020736"/>
            <a:ext cx="4542242" cy="523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>
              <a:lnSpc>
                <a:spcPct val="150000"/>
              </a:lnSpc>
            </a:pPr>
            <a:r>
              <a:rPr lang="en-US" sz="3200" b="0" i="0" u="none" strike="noStrike" baseline="3000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wmo.int</a:t>
            </a:r>
          </a:p>
        </p:txBody>
      </p:sp>
    </p:spTree>
    <p:extLst>
      <p:ext uri="{BB962C8B-B14F-4D97-AF65-F5344CB8AC3E}">
        <p14:creationId xmlns:p14="http://schemas.microsoft.com/office/powerpoint/2010/main" val="2890452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9">
            <a:extLst>
              <a:ext uri="{FF2B5EF4-FFF2-40B4-BE49-F238E27FC236}">
                <a16:creationId xmlns:a16="http://schemas.microsoft.com/office/drawing/2014/main" id="{47C33F45-D55E-44B4-E6DF-B3168D8571C9}"/>
              </a:ext>
            </a:extLst>
          </p:cNvPr>
          <p:cNvSpPr/>
          <p:nvPr/>
        </p:nvSpPr>
        <p:spPr>
          <a:xfrm>
            <a:off x="788894" y="462955"/>
            <a:ext cx="10460412" cy="130805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GB" sz="3200" b="1" i="0" u="none" strike="noStrike" kern="1000" cap="none" spc="0" normalizeH="0" baseline="0" noProof="0">
                <a:ln>
                  <a:noFill/>
                </a:ln>
                <a:solidFill>
                  <a:srgbClr val="005A9C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Standing Committee on Measurements, Instrumentation and Traceability (SC-MINT)</a:t>
            </a:r>
            <a:endParaRPr kumimoji="0" lang="en-US" sz="3200" b="1" i="0" u="none" strike="noStrike" kern="1000" cap="none" spc="0" normalizeH="0" baseline="0" noProof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Montserrat-Regular"/>
            </a:endParaRPr>
          </a:p>
          <a:p>
            <a:pPr marL="0" marR="0" lvl="0" indent="0" algn="l" defTabSz="91440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endParaRPr kumimoji="0" lang="en-US" sz="3200" b="1" i="0" u="none" strike="noStrike" kern="1000" cap="none" spc="0" normalizeH="0" baseline="0" noProof="0">
              <a:ln>
                <a:noFill/>
              </a:ln>
              <a:solidFill>
                <a:srgbClr val="005A9C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Montserrat-Regular"/>
            </a:endParaRPr>
          </a:p>
        </p:txBody>
      </p:sp>
      <p:sp>
        <p:nvSpPr>
          <p:cNvPr id="6" name="Shape 79">
            <a:extLst>
              <a:ext uri="{FF2B5EF4-FFF2-40B4-BE49-F238E27FC236}">
                <a16:creationId xmlns:a16="http://schemas.microsoft.com/office/drawing/2014/main" id="{C82A2680-8980-374E-A5E8-0DF8347D0DBF}"/>
              </a:ext>
            </a:extLst>
          </p:cNvPr>
          <p:cNvSpPr/>
          <p:nvPr/>
        </p:nvSpPr>
        <p:spPr>
          <a:xfrm>
            <a:off x="788894" y="1551552"/>
            <a:ext cx="11058728" cy="4843493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t">
            <a:normAutofit fontScale="55000" lnSpcReduction="2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Arial"/>
                <a:ea typeface="Verdana"/>
                <a:cs typeface="Arial"/>
              </a:rPr>
              <a:t>Main role of SC-MINT: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Promo</a:t>
            </a:r>
            <a:r>
              <a:rPr lang="en-GB" sz="2800" dirty="0">
                <a:solidFill>
                  <a:prstClr val="black"/>
                </a:solidFill>
                <a:latin typeface="Arial"/>
                <a:ea typeface="Verdana"/>
                <a:cs typeface="Arial"/>
              </a:rPr>
              <a:t>te world-wide comparability of measurements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Ensure measurements are fit-for-purpose, and of known quality</a:t>
            </a:r>
            <a:endParaRPr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Verdana"/>
              <a:cs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800" dirty="0">
              <a:solidFill>
                <a:prstClr val="black"/>
              </a:solidFill>
              <a:latin typeface="Arial"/>
              <a:ea typeface="Verdana"/>
              <a:cs typeface="Arial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Activities include:</a:t>
            </a:r>
            <a:endParaRPr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Verdana"/>
              <a:cs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3232150" algn="l"/>
              </a:tabLst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Provide guidance to support changing user requirements;</a:t>
            </a:r>
            <a:endParaRPr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Verdana"/>
              <a:cs typeface="Arial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Promote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innovation and the application of emerging technologies, techniques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and integrated solutions in measurement;</a:t>
            </a:r>
            <a:r>
              <a:rPr lang="en-GB" sz="2800" dirty="0">
                <a:solidFill>
                  <a:prstClr val="black"/>
                </a:solidFill>
                <a:latin typeface="Arial"/>
                <a:ea typeface="Verdana"/>
                <a:cs typeface="Arial"/>
              </a:rPr>
              <a:t> </a:t>
            </a:r>
            <a:endParaRPr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Verdana"/>
              <a:cs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Develop and maintain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effective standards, other regulatory and guidance material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related to instrumentation and measurement practices;</a:t>
            </a:r>
            <a:endParaRPr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Verdana"/>
              <a:cs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Arial"/>
                <a:ea typeface="Verdana"/>
                <a:cs typeface="Arial"/>
              </a:rPr>
              <a:t>P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rovide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guidance on the traceability of measurements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 to international standards, and quantifying the uncertainties of the measurements;</a:t>
            </a:r>
            <a:endParaRPr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Verdana"/>
              <a:cs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Conduct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instrument intercomparisons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;</a:t>
            </a:r>
            <a:endParaRPr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Verdana"/>
              <a:cs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Develop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education and training material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on measurements, instrumentation and traceability;</a:t>
            </a:r>
            <a:endParaRPr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Verdana"/>
              <a:cs typeface="Arial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prstClr val="black"/>
                </a:solidFill>
                <a:latin typeface="Arial"/>
                <a:ea typeface="Verdana"/>
                <a:cs typeface="Arial"/>
              </a:rPr>
              <a:t>Collaborate with SC-ON, SC-IMT and HMEI to ensure measurement solutions and practices are both practical and constructively contribute to Members needs</a:t>
            </a:r>
            <a:endParaRPr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Verdana"/>
              <a:cs typeface="Arial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14EE2B9-59DE-A418-FDB0-CF6B75C97861}"/>
                  </a:ext>
                </a:extLst>
              </p14:cNvPr>
              <p14:cNvContentPartPr/>
              <p14:nvPr/>
            </p14:nvContentPartPr>
            <p14:xfrm>
              <a:off x="14424269" y="5851768"/>
              <a:ext cx="24423" cy="24423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14EE2B9-59DE-A418-FDB0-CF6B75C9786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760819" y="-1475132"/>
                <a:ext cx="7326900" cy="146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119B40E-D1FD-AAA9-228C-511CDF07AFCC}"/>
                  </a:ext>
                </a:extLst>
              </p14:cNvPr>
              <p14:cNvContentPartPr/>
              <p14:nvPr/>
            </p14:nvContentPartPr>
            <p14:xfrm>
              <a:off x="14424269" y="5851768"/>
              <a:ext cx="24423" cy="24423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119B40E-D1FD-AAA9-228C-511CDF07AFC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760819" y="-1475132"/>
                <a:ext cx="7326900" cy="146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FB860F7-6838-3037-A4DA-9D5C413359BA}"/>
                  </a:ext>
                </a:extLst>
              </p14:cNvPr>
              <p14:cNvContentPartPr/>
              <p14:nvPr/>
            </p14:nvContentPartPr>
            <p14:xfrm>
              <a:off x="13447346" y="2706077"/>
              <a:ext cx="24423" cy="24423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FB860F7-6838-3037-A4DA-9D5C413359B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08319" y="-4620823"/>
                <a:ext cx="7326900" cy="1465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08932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9">
            <a:extLst>
              <a:ext uri="{FF2B5EF4-FFF2-40B4-BE49-F238E27FC236}">
                <a16:creationId xmlns:a16="http://schemas.microsoft.com/office/drawing/2014/main" id="{A5C1E12B-A08D-2317-629C-6BFBC3F2A2DC}"/>
              </a:ext>
            </a:extLst>
          </p:cNvPr>
          <p:cNvSpPr/>
          <p:nvPr/>
        </p:nvSpPr>
        <p:spPr>
          <a:xfrm>
            <a:off x="1241939" y="178733"/>
            <a:ext cx="10169773" cy="40876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>
              <a:lnSpc>
                <a:spcPts val="3360"/>
              </a:lnSpc>
              <a:defRPr sz="1800"/>
            </a:pPr>
            <a:r>
              <a:rPr lang="en-GB" sz="2800" b="1" kern="1000">
                <a:solidFill>
                  <a:srgbClr val="005BAA"/>
                </a:solidFill>
                <a:latin typeface="Arial"/>
                <a:ea typeface="Verdana"/>
                <a:cs typeface="Arial"/>
                <a:sym typeface="Montserrat-Regular"/>
              </a:rPr>
              <a:t>Documents submitted to INFCOM-3</a:t>
            </a:r>
            <a:endParaRPr lang="en-US" sz="2800" b="1" kern="1000">
              <a:solidFill>
                <a:srgbClr val="005BAA"/>
              </a:solidFill>
              <a:latin typeface="Arial"/>
              <a:ea typeface="Verdana"/>
              <a:cs typeface="Arial"/>
              <a:sym typeface="Montserrat-Regular"/>
            </a:endParaRPr>
          </a:p>
        </p:txBody>
      </p:sp>
      <p:sp>
        <p:nvSpPr>
          <p:cNvPr id="3" name="CuadroTexto 3">
            <a:extLst>
              <a:ext uri="{FF2B5EF4-FFF2-40B4-BE49-F238E27FC236}">
                <a16:creationId xmlns:a16="http://schemas.microsoft.com/office/drawing/2014/main" id="{BAD84F13-C100-1B34-217A-704EB82E3E7C}"/>
              </a:ext>
            </a:extLst>
          </p:cNvPr>
          <p:cNvSpPr txBox="1"/>
          <p:nvPr/>
        </p:nvSpPr>
        <p:spPr>
          <a:xfrm>
            <a:off x="527301" y="668103"/>
            <a:ext cx="11429999" cy="616970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fr-CH" sz="2400" b="1" i="1" dirty="0" err="1">
                <a:solidFill>
                  <a:srgbClr val="00B050"/>
                </a:solidFill>
                <a:latin typeface="Arial"/>
                <a:ea typeface="Verdana"/>
                <a:cs typeface="Arial"/>
              </a:rPr>
              <a:t>Already</a:t>
            </a:r>
            <a:r>
              <a:rPr lang="fr-CH" sz="2400" b="1" i="1" dirty="0">
                <a:solidFill>
                  <a:srgbClr val="00B050"/>
                </a:solidFill>
                <a:latin typeface="Arial"/>
                <a:ea typeface="Verdana"/>
                <a:cs typeface="Arial"/>
              </a:rPr>
              <a:t> APPROVED as non-</a:t>
            </a:r>
            <a:r>
              <a:rPr lang="fr-CH" sz="2400" b="1" i="1" dirty="0" err="1">
                <a:solidFill>
                  <a:srgbClr val="00B050"/>
                </a:solidFill>
                <a:latin typeface="Arial"/>
                <a:ea typeface="Verdana"/>
                <a:cs typeface="Arial"/>
              </a:rPr>
              <a:t>debate</a:t>
            </a:r>
            <a:r>
              <a:rPr lang="fr-CH" sz="2400" b="1" i="1" dirty="0">
                <a:solidFill>
                  <a:srgbClr val="00B050"/>
                </a:solidFill>
                <a:latin typeface="Arial"/>
                <a:ea typeface="Verdana"/>
                <a:cs typeface="Arial"/>
              </a:rPr>
              <a:t> documents: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sz="2200" b="1" dirty="0">
                <a:solidFill>
                  <a:srgbClr val="005BAA"/>
                </a:solidFill>
                <a:latin typeface="Arial"/>
                <a:ea typeface="Verdana"/>
                <a:cs typeface="Arial"/>
              </a:rPr>
              <a:t>Doc 8.2(1) - Guide to Instruments and Methods of Observation (WMO-No. 8)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sz="2200" b="1" dirty="0">
                <a:solidFill>
                  <a:srgbClr val="005BAA"/>
                </a:solidFill>
                <a:latin typeface="Arial"/>
                <a:ea typeface="Verdana"/>
                <a:cs typeface="Arial"/>
              </a:rPr>
              <a:t>Doc 8.2(3) - Guide to </a:t>
            </a:r>
            <a:r>
              <a:rPr lang="fr-CH" sz="2200" b="1" dirty="0" err="1">
                <a:solidFill>
                  <a:srgbClr val="005BAA"/>
                </a:solidFill>
                <a:latin typeface="Arial"/>
                <a:ea typeface="Verdana"/>
                <a:cs typeface="Arial"/>
              </a:rPr>
              <a:t>Operational</a:t>
            </a:r>
            <a:r>
              <a:rPr lang="fr-CH" sz="2200" b="1" dirty="0">
                <a:solidFill>
                  <a:srgbClr val="005BAA"/>
                </a:solidFill>
                <a:latin typeface="Arial"/>
                <a:ea typeface="Verdana"/>
                <a:cs typeface="Arial"/>
              </a:rPr>
              <a:t> Weather Radar Best Practices (WMO-No. 1257)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sz="2200" b="1" dirty="0">
                <a:solidFill>
                  <a:srgbClr val="005BAA"/>
                </a:solidFill>
                <a:latin typeface="Arial"/>
                <a:ea typeface="Verdana"/>
                <a:cs typeface="Arial"/>
              </a:rPr>
              <a:t>Doc 8.2(4) -  Update of the Guide to </a:t>
            </a:r>
            <a:r>
              <a:rPr lang="fr-CH" sz="2200" b="1" dirty="0" err="1">
                <a:solidFill>
                  <a:srgbClr val="005BAA"/>
                </a:solidFill>
                <a:latin typeface="Arial"/>
                <a:ea typeface="Verdana"/>
                <a:cs typeface="Arial"/>
              </a:rPr>
              <a:t>Hydrological</a:t>
            </a:r>
            <a:r>
              <a:rPr lang="fr-CH" sz="2200" b="1" dirty="0">
                <a:solidFill>
                  <a:srgbClr val="005BAA"/>
                </a:solidFill>
                <a:latin typeface="Arial"/>
                <a:ea typeface="Verdana"/>
                <a:cs typeface="Arial"/>
              </a:rPr>
              <a:t> Practices (WMO-No. 168) 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sz="2200" b="1" dirty="0">
                <a:solidFill>
                  <a:srgbClr val="005BAA"/>
                </a:solidFill>
                <a:latin typeface="Arial"/>
                <a:ea typeface="Verdana"/>
                <a:cs typeface="Arial"/>
              </a:rPr>
              <a:t>Doc 8.2(5) -  Guidelines for </a:t>
            </a:r>
            <a:r>
              <a:rPr lang="fr-CH" sz="2200" b="1" dirty="0" err="1">
                <a:solidFill>
                  <a:srgbClr val="005BAA"/>
                </a:solidFill>
                <a:latin typeface="Arial"/>
                <a:ea typeface="Verdana"/>
                <a:cs typeface="Arial"/>
              </a:rPr>
              <a:t>Radiometer</a:t>
            </a:r>
            <a:r>
              <a:rPr lang="fr-CH" sz="2200" b="1" dirty="0">
                <a:solidFill>
                  <a:srgbClr val="005BAA"/>
                </a:solidFill>
                <a:latin typeface="Arial"/>
                <a:ea typeface="Verdana"/>
                <a:cs typeface="Arial"/>
              </a:rPr>
              <a:t> </a:t>
            </a:r>
            <a:r>
              <a:rPr lang="fr-CH" sz="2200" b="1" dirty="0" err="1">
                <a:solidFill>
                  <a:srgbClr val="005BAA"/>
                </a:solidFill>
                <a:latin typeface="Arial"/>
                <a:ea typeface="Verdana"/>
                <a:cs typeface="Arial"/>
              </a:rPr>
              <a:t>Comparisons</a:t>
            </a:r>
            <a:endParaRPr lang="fr-CH" sz="2200" b="1" dirty="0">
              <a:solidFill>
                <a:srgbClr val="005BAA"/>
              </a:solidFill>
              <a:latin typeface="Arial"/>
              <a:ea typeface="Verdana"/>
              <a:cs typeface="Arial"/>
            </a:endParaRPr>
          </a:p>
          <a:p>
            <a:pPr>
              <a:lnSpc>
                <a:spcPct val="150000"/>
              </a:lnSpc>
            </a:pPr>
            <a:endParaRPr lang="fr-CH" sz="2200" b="1" dirty="0">
              <a:solidFill>
                <a:srgbClr val="005BAA"/>
              </a:solidFill>
              <a:latin typeface="Arial"/>
              <a:ea typeface="Verdana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fr-CH" sz="2200" b="1" i="1" dirty="0">
                <a:solidFill>
                  <a:srgbClr val="00B050"/>
                </a:solidFill>
                <a:latin typeface="Arial"/>
                <a:ea typeface="Verdana"/>
                <a:cs typeface="Arial"/>
              </a:rPr>
              <a:t>To </a:t>
            </a:r>
            <a:r>
              <a:rPr lang="fr-CH" sz="2200" b="1" i="1" dirty="0" err="1">
                <a:solidFill>
                  <a:srgbClr val="00B050"/>
                </a:solidFill>
                <a:latin typeface="Arial"/>
                <a:ea typeface="Verdana"/>
                <a:cs typeface="Arial"/>
              </a:rPr>
              <a:t>be</a:t>
            </a:r>
            <a:r>
              <a:rPr lang="fr-CH" sz="2200" b="1" i="1" dirty="0">
                <a:solidFill>
                  <a:srgbClr val="00B050"/>
                </a:solidFill>
                <a:latin typeface="Arial"/>
                <a:ea typeface="Verdana"/>
                <a:cs typeface="Arial"/>
              </a:rPr>
              <a:t> </a:t>
            </a:r>
            <a:r>
              <a:rPr lang="fr-CH" sz="2200" b="1" i="1" dirty="0" err="1">
                <a:solidFill>
                  <a:srgbClr val="00B050"/>
                </a:solidFill>
                <a:latin typeface="Arial"/>
                <a:ea typeface="Verdana"/>
                <a:cs typeface="Arial"/>
              </a:rPr>
              <a:t>discussed</a:t>
            </a:r>
            <a:r>
              <a:rPr lang="fr-CH" sz="2200" b="1" i="1" dirty="0">
                <a:solidFill>
                  <a:srgbClr val="00B050"/>
                </a:solidFill>
                <a:latin typeface="Arial"/>
                <a:ea typeface="Verdana"/>
                <a:cs typeface="Arial"/>
              </a:rPr>
              <a:t> </a:t>
            </a:r>
            <a:r>
              <a:rPr lang="fr-CH" sz="2200" b="1" i="1" dirty="0" err="1">
                <a:solidFill>
                  <a:srgbClr val="00B050"/>
                </a:solidFill>
                <a:latin typeface="Arial"/>
                <a:ea typeface="Verdana"/>
                <a:cs typeface="Arial"/>
              </a:rPr>
              <a:t>now</a:t>
            </a:r>
            <a:r>
              <a:rPr lang="fr-CH" sz="2200" b="1" i="1" dirty="0">
                <a:solidFill>
                  <a:srgbClr val="00B050"/>
                </a:solidFill>
                <a:latin typeface="Arial"/>
                <a:ea typeface="Verdana"/>
                <a:cs typeface="Arial"/>
              </a:rPr>
              <a:t>:</a:t>
            </a:r>
            <a:endParaRPr lang="fr-CH" b="1" i="1" dirty="0">
              <a:solidFill>
                <a:srgbClr val="00B050"/>
              </a:solidFill>
              <a:latin typeface="Arial"/>
              <a:ea typeface="Verdana"/>
              <a:cs typeface="Arial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sz="2200" b="1" dirty="0">
                <a:solidFill>
                  <a:srgbClr val="005BAA"/>
                </a:solidFill>
                <a:latin typeface="Arial"/>
                <a:ea typeface="Verdana"/>
                <a:cs typeface="Arial"/>
              </a:rPr>
              <a:t>Doc. 8.2(2) - </a:t>
            </a:r>
            <a:r>
              <a:rPr lang="fr-CH" sz="2200" b="1" dirty="0" err="1">
                <a:solidFill>
                  <a:srgbClr val="005BAA"/>
                </a:solidFill>
                <a:latin typeface="Arial"/>
                <a:ea typeface="Verdana"/>
                <a:cs typeface="Arial"/>
              </a:rPr>
              <a:t>Envolvement</a:t>
            </a:r>
            <a:r>
              <a:rPr lang="fr-CH" sz="2200" b="1" dirty="0">
                <a:solidFill>
                  <a:srgbClr val="005BAA"/>
                </a:solidFill>
                <a:latin typeface="Arial"/>
                <a:ea typeface="Verdana"/>
                <a:cs typeface="Arial"/>
              </a:rPr>
              <a:t> of the </a:t>
            </a:r>
            <a:r>
              <a:rPr lang="fr-CH" sz="2200" b="1" dirty="0" err="1">
                <a:solidFill>
                  <a:srgbClr val="005BAA"/>
                </a:solidFill>
                <a:latin typeface="Arial"/>
                <a:ea typeface="Verdana"/>
                <a:cs typeface="Arial"/>
              </a:rPr>
              <a:t>operational</a:t>
            </a:r>
            <a:r>
              <a:rPr lang="fr-CH" sz="2200" b="1" dirty="0">
                <a:solidFill>
                  <a:srgbClr val="005BAA"/>
                </a:solidFill>
                <a:latin typeface="Arial"/>
                <a:ea typeface="Verdana"/>
                <a:cs typeface="Arial"/>
              </a:rPr>
              <a:t> </a:t>
            </a:r>
            <a:r>
              <a:rPr lang="fr-CH" sz="2200" b="1" dirty="0" err="1">
                <a:solidFill>
                  <a:srgbClr val="005BAA"/>
                </a:solidFill>
                <a:latin typeface="Arial"/>
                <a:ea typeface="Verdana"/>
                <a:cs typeface="Arial"/>
              </a:rPr>
              <a:t>measurement</a:t>
            </a:r>
            <a:r>
              <a:rPr lang="fr-CH" sz="2200" b="1" dirty="0">
                <a:solidFill>
                  <a:srgbClr val="005BAA"/>
                </a:solidFill>
                <a:latin typeface="Arial"/>
                <a:ea typeface="Verdana"/>
                <a:cs typeface="Arial"/>
              </a:rPr>
              <a:t> </a:t>
            </a:r>
            <a:r>
              <a:rPr lang="fr-CH" sz="2200" b="1" dirty="0" err="1">
                <a:solidFill>
                  <a:srgbClr val="005BAA"/>
                </a:solidFill>
                <a:latin typeface="Arial"/>
                <a:ea typeface="Verdana"/>
                <a:cs typeface="Arial"/>
              </a:rPr>
              <a:t>uncertainty</a:t>
            </a:r>
            <a:r>
              <a:rPr lang="fr-CH" sz="2200" b="1" dirty="0">
                <a:solidFill>
                  <a:srgbClr val="005BAA"/>
                </a:solidFill>
                <a:latin typeface="Arial"/>
                <a:ea typeface="Verdana"/>
                <a:cs typeface="Arial"/>
              </a:rPr>
              <a:t> </a:t>
            </a:r>
            <a:r>
              <a:rPr lang="fr-CH" sz="2200" b="1" dirty="0" err="1">
                <a:solidFill>
                  <a:srgbClr val="005BAA"/>
                </a:solidFill>
                <a:latin typeface="Arial"/>
                <a:ea typeface="Verdana"/>
                <a:cs typeface="Arial"/>
              </a:rPr>
              <a:t>requirements</a:t>
            </a:r>
            <a:endParaRPr lang="fr-CH" sz="2200" b="1" dirty="0">
              <a:solidFill>
                <a:srgbClr val="005BAA"/>
              </a:solidFill>
              <a:latin typeface="Arial"/>
              <a:ea typeface="Verdana"/>
              <a:cs typeface="Arial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sz="2200" b="1" dirty="0">
                <a:solidFill>
                  <a:srgbClr val="005BAA"/>
                </a:solidFill>
                <a:latin typeface="Arial"/>
                <a:ea typeface="Verdana"/>
                <a:cs typeface="Arial"/>
              </a:rPr>
              <a:t>Doc 8.2(6) - Future instrument </a:t>
            </a:r>
            <a:r>
              <a:rPr lang="fr-CH" sz="2200" b="1" dirty="0" err="1">
                <a:solidFill>
                  <a:srgbClr val="005BAA"/>
                </a:solidFill>
                <a:latin typeface="Arial"/>
                <a:ea typeface="Verdana"/>
                <a:cs typeface="Arial"/>
              </a:rPr>
              <a:t>intercomparisons</a:t>
            </a:r>
            <a:endParaRPr lang="fr-CH" sz="2200" b="1" dirty="0">
              <a:solidFill>
                <a:srgbClr val="005BAA"/>
              </a:solidFill>
              <a:latin typeface="Arial"/>
              <a:ea typeface="Verdana"/>
              <a:cs typeface="Arial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sz="2200" b="1" dirty="0">
                <a:solidFill>
                  <a:srgbClr val="005BAA"/>
                </a:solidFill>
                <a:latin typeface="Arial"/>
                <a:ea typeface="Verdana"/>
                <a:cs typeface="Arial"/>
              </a:rPr>
              <a:t>Doc 8.2(7) - </a:t>
            </a:r>
            <a:r>
              <a:rPr lang="fr-CH" sz="2200" b="1" dirty="0" err="1">
                <a:solidFill>
                  <a:srgbClr val="005BAA"/>
                </a:solidFill>
                <a:latin typeface="Arial"/>
                <a:ea typeface="Verdana"/>
                <a:cs typeface="Arial"/>
              </a:rPr>
              <a:t>Upper</a:t>
            </a:r>
            <a:r>
              <a:rPr lang="fr-CH" sz="2200" b="1" dirty="0">
                <a:solidFill>
                  <a:srgbClr val="005BAA"/>
                </a:solidFill>
                <a:latin typeface="Arial"/>
                <a:ea typeface="Verdana"/>
                <a:cs typeface="Arial"/>
              </a:rPr>
              <a:t>-air instrument </a:t>
            </a:r>
            <a:r>
              <a:rPr lang="fr-CH" sz="2200" b="1" dirty="0" err="1">
                <a:solidFill>
                  <a:srgbClr val="005BAA"/>
                </a:solidFill>
                <a:latin typeface="Arial"/>
                <a:ea typeface="Verdana"/>
                <a:cs typeface="Arial"/>
              </a:rPr>
              <a:t>intercomparison</a:t>
            </a:r>
            <a:r>
              <a:rPr lang="fr-CH" sz="2200" b="1" dirty="0">
                <a:solidFill>
                  <a:srgbClr val="005BAA"/>
                </a:solidFill>
                <a:latin typeface="Arial"/>
                <a:ea typeface="Verdana"/>
                <a:cs typeface="Arial"/>
              </a:rPr>
              <a:t> follow-up</a:t>
            </a:r>
            <a:endParaRPr lang="fr-CH" sz="2200" b="1" dirty="0">
              <a:solidFill>
                <a:srgbClr val="005BA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hr-HR" sz="2200" b="1" dirty="0">
              <a:solidFill>
                <a:srgbClr val="005BA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502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9">
            <a:extLst>
              <a:ext uri="{FF2B5EF4-FFF2-40B4-BE49-F238E27FC236}">
                <a16:creationId xmlns:a16="http://schemas.microsoft.com/office/drawing/2014/main" id="{47C33F45-D55E-44B4-E6DF-B3168D8571C9}"/>
              </a:ext>
            </a:extLst>
          </p:cNvPr>
          <p:cNvSpPr/>
          <p:nvPr/>
        </p:nvSpPr>
        <p:spPr>
          <a:xfrm>
            <a:off x="788894" y="462955"/>
            <a:ext cx="10460412" cy="99828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05000"/>
              </a:lnSpc>
              <a:defRPr sz="1800"/>
            </a:pPr>
            <a:r>
              <a:rPr lang="fr-CH" sz="3200" b="1" kern="1000" dirty="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8.2(1) Update of the Guide to Instruments and Methods of Observation (WMO-No. 8)</a:t>
            </a:r>
            <a:endParaRPr lang="en-US" sz="4400" b="1" kern="1000" dirty="0">
              <a:solidFill>
                <a:srgbClr val="005BA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Montserrat-Regular"/>
            </a:endParaRPr>
          </a:p>
        </p:txBody>
      </p:sp>
      <p:sp>
        <p:nvSpPr>
          <p:cNvPr id="6" name="Shape 79">
            <a:extLst>
              <a:ext uri="{FF2B5EF4-FFF2-40B4-BE49-F238E27FC236}">
                <a16:creationId xmlns:a16="http://schemas.microsoft.com/office/drawing/2014/main" id="{C82A2680-8980-374E-A5E8-0DF8347D0DBF}"/>
              </a:ext>
            </a:extLst>
          </p:cNvPr>
          <p:cNvSpPr/>
          <p:nvPr/>
        </p:nvSpPr>
        <p:spPr>
          <a:xfrm>
            <a:off x="788894" y="1461242"/>
            <a:ext cx="11058728" cy="428892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t">
            <a:normAutofit fontScale="92500" lnSpcReduction="10000"/>
          </a:bodyPr>
          <a:lstStyle/>
          <a:p>
            <a:pPr>
              <a:spcAft>
                <a:spcPts val="600"/>
              </a:spcAft>
            </a:pPr>
            <a:br>
              <a:rPr lang="en-US" sz="1900" dirty="0">
                <a:latin typeface="Arial"/>
                <a:ea typeface="Verdana"/>
                <a:cs typeface="Arial"/>
              </a:rPr>
            </a:br>
            <a:r>
              <a:rPr lang="fr-CH" sz="1900" b="1" i="1" dirty="0" err="1">
                <a:solidFill>
                  <a:srgbClr val="00B050"/>
                </a:solidFill>
                <a:latin typeface="Arial"/>
                <a:ea typeface="Verdana"/>
                <a:cs typeface="Arial"/>
              </a:rPr>
              <a:t>Already</a:t>
            </a:r>
            <a:r>
              <a:rPr lang="fr-CH" sz="1900" b="1" i="1" dirty="0">
                <a:solidFill>
                  <a:srgbClr val="00B050"/>
                </a:solidFill>
                <a:latin typeface="Arial"/>
                <a:ea typeface="Verdana"/>
                <a:cs typeface="Arial"/>
              </a:rPr>
              <a:t> APPROVED as non-</a:t>
            </a:r>
            <a:r>
              <a:rPr lang="fr-CH" sz="1900" b="1" i="1" dirty="0" err="1">
                <a:solidFill>
                  <a:srgbClr val="00B050"/>
                </a:solidFill>
                <a:latin typeface="Arial"/>
                <a:ea typeface="Verdana"/>
                <a:cs typeface="Arial"/>
              </a:rPr>
              <a:t>debate</a:t>
            </a:r>
            <a:r>
              <a:rPr lang="fr-CH" sz="1900" b="1" i="1" dirty="0">
                <a:solidFill>
                  <a:srgbClr val="00B050"/>
                </a:solidFill>
                <a:latin typeface="Arial"/>
                <a:ea typeface="Verdana"/>
                <a:cs typeface="Arial"/>
              </a:rPr>
              <a:t> document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latin typeface="Arial"/>
                <a:ea typeface="Verdana"/>
                <a:cs typeface="Arial"/>
              </a:rPr>
              <a:t>Chapters that were updated for the 2024 Edition:</a:t>
            </a: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effectLst/>
                <a:latin typeface="Arial"/>
                <a:ea typeface="Verdana"/>
                <a:cs typeface="Arial"/>
              </a:rPr>
              <a:t>Major revision of Volume I, Chapter 6 “Measurement of precipitation”</a:t>
            </a: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effectLst/>
                <a:latin typeface="Arial"/>
                <a:ea typeface="Verdana"/>
                <a:cs typeface="Arial"/>
              </a:rPr>
              <a:t>Partial revision of Volume I, Chapter 7 “Measurement of radiation”</a:t>
            </a: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effectLst/>
                <a:latin typeface="Arial"/>
                <a:ea typeface="Verdana"/>
                <a:cs typeface="Arial"/>
              </a:rPr>
              <a:t>Minor revision of Volume II (Measurement of </a:t>
            </a:r>
            <a:r>
              <a:rPr lang="en-GB" sz="2800" dirty="0" err="1">
                <a:effectLst/>
                <a:latin typeface="Arial"/>
                <a:ea typeface="Verdana"/>
                <a:cs typeface="Arial"/>
              </a:rPr>
              <a:t>cryospheric</a:t>
            </a:r>
            <a:r>
              <a:rPr lang="en-GB" sz="2800" dirty="0">
                <a:effectLst/>
                <a:latin typeface="Arial"/>
                <a:ea typeface="Verdana"/>
                <a:cs typeface="Arial"/>
              </a:rPr>
              <a:t> variables), Chapter 1 “General”</a:t>
            </a: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Arial"/>
                <a:ea typeface="Verdana"/>
                <a:cs typeface="Arial"/>
              </a:rPr>
              <a:t>New chapter on the measurement of permafrost, Chapter 4 in Volume II</a:t>
            </a: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Arial"/>
                <a:ea typeface="Verdana"/>
                <a:cs typeface="Arial"/>
              </a:rPr>
              <a:t>Minor</a:t>
            </a:r>
            <a:r>
              <a:rPr lang="en-GB" sz="2800" dirty="0">
                <a:effectLst/>
                <a:latin typeface="Arial"/>
                <a:ea typeface="Verdana"/>
                <a:cs typeface="Arial"/>
              </a:rPr>
              <a:t> revision of Volume III, Chapter 5 “Special profiling techniques for the boundary layer and the troposphere”</a:t>
            </a:r>
            <a:endParaRPr lang="en-GB" dirty="0"/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800" dirty="0"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n-US" sz="2800" b="1" dirty="0">
              <a:solidFill>
                <a:srgbClr val="005BAA"/>
              </a:solidFill>
              <a:latin typeface="Arial"/>
              <a:ea typeface="Verdana"/>
              <a:cs typeface="Arial"/>
            </a:endParaRPr>
          </a:p>
        </p:txBody>
      </p:sp>
      <p:pic>
        <p:nvPicPr>
          <p:cNvPr id="2" name="Picture 2" descr="Guide to Instruments and Methods of Observation">
            <a:extLst>
              <a:ext uri="{FF2B5EF4-FFF2-40B4-BE49-F238E27FC236}">
                <a16:creationId xmlns:a16="http://schemas.microsoft.com/office/drawing/2014/main" id="{591CA4A8-83CC-7825-71AF-FB7EB5A28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580" y="5574323"/>
            <a:ext cx="908843" cy="128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Guide to Instruments and Methods of Observation">
            <a:extLst>
              <a:ext uri="{FF2B5EF4-FFF2-40B4-BE49-F238E27FC236}">
                <a16:creationId xmlns:a16="http://schemas.microsoft.com/office/drawing/2014/main" id="{88294E18-A2D7-BCCA-18BE-C498493D8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415" y="5574322"/>
            <a:ext cx="908843" cy="128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دلیل أدوات وطرق الرصد">
            <a:extLst>
              <a:ext uri="{FF2B5EF4-FFF2-40B4-BE49-F238E27FC236}">
                <a16:creationId xmlns:a16="http://schemas.microsoft.com/office/drawing/2014/main" id="{7FB4532A-873A-ADB5-6763-E1472BD39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249" y="5574322"/>
            <a:ext cx="908844" cy="128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Руководство по приборам и методам наблюдений">
            <a:extLst>
              <a:ext uri="{FF2B5EF4-FFF2-40B4-BE49-F238E27FC236}">
                <a16:creationId xmlns:a16="http://schemas.microsoft.com/office/drawing/2014/main" id="{8433B82A-A52D-5B4E-5CFB-83265F55A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9085" y="5574321"/>
            <a:ext cx="908844" cy="128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Guide des instruments et des méthodes d’observation">
            <a:extLst>
              <a:ext uri="{FF2B5EF4-FFF2-40B4-BE49-F238E27FC236}">
                <a16:creationId xmlns:a16="http://schemas.microsoft.com/office/drawing/2014/main" id="{6DFBE2BB-AEC3-F15E-64A4-277879AE6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2755" y="5574322"/>
            <a:ext cx="908844" cy="128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103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9">
            <a:extLst>
              <a:ext uri="{FF2B5EF4-FFF2-40B4-BE49-F238E27FC236}">
                <a16:creationId xmlns:a16="http://schemas.microsoft.com/office/drawing/2014/main" id="{47C33F45-D55E-44B4-E6DF-B3168D8571C9}"/>
              </a:ext>
            </a:extLst>
          </p:cNvPr>
          <p:cNvSpPr/>
          <p:nvPr/>
        </p:nvSpPr>
        <p:spPr>
          <a:xfrm>
            <a:off x="752421" y="462955"/>
            <a:ext cx="11084763" cy="1087939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t">
            <a:normAutofit fontScale="92500"/>
          </a:bodyPr>
          <a:lstStyle/>
          <a:p>
            <a:pPr>
              <a:defRPr sz="1800"/>
            </a:pPr>
            <a:r>
              <a:rPr lang="en-US" sz="3200" b="1" kern="1000">
                <a:solidFill>
                  <a:srgbClr val="005A9C"/>
                </a:solidFill>
                <a:latin typeface="Arial"/>
                <a:ea typeface="Verdana"/>
                <a:cs typeface="Arial"/>
                <a:sym typeface="Montserrat-Regular"/>
              </a:rPr>
              <a:t>8.2(3) </a:t>
            </a:r>
            <a:r>
              <a:rPr lang="en-US" sz="3200" b="1" kern="1000">
                <a:solidFill>
                  <a:srgbClr val="005A9C"/>
                </a:solidFill>
                <a:latin typeface="Arial"/>
                <a:ea typeface="Verdana"/>
                <a:cs typeface="Arial"/>
              </a:rPr>
              <a:t>Update of the Guide to Operational Weather Radar Best Practices (WMO-No. 1257) </a:t>
            </a:r>
            <a:r>
              <a:rPr lang="fr-CH" sz="2100" b="1" i="1" err="1">
                <a:solidFill>
                  <a:srgbClr val="00B050"/>
                </a:solidFill>
                <a:latin typeface="Arial"/>
                <a:ea typeface="Verdana"/>
                <a:cs typeface="Arial"/>
              </a:rPr>
              <a:t>Already</a:t>
            </a:r>
            <a:r>
              <a:rPr lang="fr-CH" sz="2100" b="1" i="1">
                <a:solidFill>
                  <a:srgbClr val="00B050"/>
                </a:solidFill>
                <a:latin typeface="Arial"/>
                <a:ea typeface="Verdana"/>
                <a:cs typeface="Arial"/>
              </a:rPr>
              <a:t> APPROVED as non-</a:t>
            </a:r>
            <a:r>
              <a:rPr lang="fr-CH" sz="2100" b="1" i="1" err="1">
                <a:solidFill>
                  <a:srgbClr val="00B050"/>
                </a:solidFill>
                <a:latin typeface="Arial"/>
                <a:ea typeface="Verdana"/>
                <a:cs typeface="Arial"/>
              </a:rPr>
              <a:t>debate</a:t>
            </a:r>
            <a:r>
              <a:rPr lang="fr-CH" sz="2100" b="1" i="1">
                <a:solidFill>
                  <a:srgbClr val="00B050"/>
                </a:solidFill>
                <a:latin typeface="Arial"/>
                <a:ea typeface="Verdana"/>
                <a:cs typeface="Arial"/>
              </a:rPr>
              <a:t> document</a:t>
            </a:r>
          </a:p>
          <a:p>
            <a:pPr>
              <a:defRPr sz="1800"/>
            </a:pPr>
            <a:endParaRPr lang="en-US" sz="3200" kern="1000">
              <a:solidFill>
                <a:srgbClr val="000000"/>
              </a:solidFill>
              <a:latin typeface="Arial"/>
              <a:ea typeface="Verdana"/>
              <a:cs typeface="Arial"/>
            </a:endParaRPr>
          </a:p>
          <a:p>
            <a:pPr>
              <a:lnSpc>
                <a:spcPct val="105000"/>
              </a:lnSpc>
              <a:defRPr sz="1800"/>
            </a:pPr>
            <a:endParaRPr lang="en-GB" sz="3200" b="1" kern="1000">
              <a:solidFill>
                <a:srgbClr val="005A9C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79">
            <a:extLst>
              <a:ext uri="{FF2B5EF4-FFF2-40B4-BE49-F238E27FC236}">
                <a16:creationId xmlns:a16="http://schemas.microsoft.com/office/drawing/2014/main" id="{C82A2680-8980-374E-A5E8-0DF8347D0DBF}"/>
              </a:ext>
            </a:extLst>
          </p:cNvPr>
          <p:cNvSpPr/>
          <p:nvPr/>
        </p:nvSpPr>
        <p:spPr>
          <a:xfrm>
            <a:off x="788894" y="1648278"/>
            <a:ext cx="11048290" cy="4885044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t"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sz="1900" dirty="0">
                <a:latin typeface="Arial"/>
                <a:ea typeface="Verdana"/>
                <a:cs typeface="Arial"/>
              </a:rPr>
              <a:t>Background: </a:t>
            </a:r>
            <a:endParaRPr lang="en-US" sz="1900" dirty="0"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,Sans-Serif"/>
              <a:buChar char="•"/>
            </a:pPr>
            <a:r>
              <a:rPr lang="en-US" sz="1900" dirty="0">
                <a:latin typeface="Arial"/>
                <a:ea typeface="Verdana"/>
                <a:cs typeface="Arial"/>
              </a:rPr>
              <a:t>The Guide to Operational Weather Radar Best Practices (WMO-No. 1257) has been developed by the INFCOM Joint Expert Team on Operational Weather Radars (JET-OWR) with the aim to provide an important source </a:t>
            </a:r>
            <a:r>
              <a:rPr lang="en-US" sz="1900" b="1" dirty="0">
                <a:latin typeface="Arial"/>
                <a:ea typeface="Verdana"/>
                <a:cs typeface="Arial"/>
              </a:rPr>
              <a:t>of guidance material on various aspects of the operational weather radars.</a:t>
            </a:r>
            <a:endParaRPr lang="en-US" sz="1900" dirty="0">
              <a:latin typeface="Arial"/>
              <a:ea typeface="Verdana"/>
              <a:cs typeface="Arial"/>
            </a:endParaRPr>
          </a:p>
          <a:p>
            <a:pPr marL="342900" indent="-342900">
              <a:spcAft>
                <a:spcPts val="600"/>
              </a:spcAft>
              <a:buFont typeface="Arial,Sans-Serif"/>
              <a:buChar char="•"/>
            </a:pPr>
            <a:r>
              <a:rPr lang="en-US" sz="1900" dirty="0">
                <a:latin typeface="Arial"/>
                <a:ea typeface="Verdana"/>
                <a:cs typeface="Arial"/>
              </a:rPr>
              <a:t>It also provides </a:t>
            </a:r>
            <a:r>
              <a:rPr lang="en-US" sz="1900" u="sng" dirty="0">
                <a:latin typeface="Arial"/>
                <a:ea typeface="Verdana"/>
                <a:cs typeface="Arial"/>
              </a:rPr>
              <a:t>complementary and supportive </a:t>
            </a:r>
            <a:r>
              <a:rPr lang="en-US" sz="1900" dirty="0">
                <a:latin typeface="Arial"/>
                <a:ea typeface="Verdana"/>
                <a:cs typeface="Arial"/>
              </a:rPr>
              <a:t>guidance on radar-related material already available in other WMO guides, such as in WMO-No. 8.</a:t>
            </a:r>
          </a:p>
          <a:p>
            <a:pPr marL="342900" indent="-342900">
              <a:spcAft>
                <a:spcPts val="600"/>
              </a:spcAft>
              <a:buFont typeface="Arial,Sans-Serif"/>
              <a:buChar char="•"/>
            </a:pPr>
            <a:r>
              <a:rPr lang="en-GB" sz="1900" dirty="0">
                <a:latin typeface="Arial"/>
                <a:ea typeface="Verdana"/>
                <a:cs typeface="Arial"/>
              </a:rPr>
              <a:t>Eight volumes:</a:t>
            </a:r>
            <a:endParaRPr lang="en-US" sz="1900" dirty="0">
              <a:latin typeface="Arial"/>
              <a:ea typeface="Verdana"/>
              <a:cs typeface="Arial"/>
            </a:endParaRPr>
          </a:p>
          <a:p>
            <a:pPr marL="914400" lvl="1" indent="-457200">
              <a:spcAft>
                <a:spcPts val="600"/>
              </a:spcAft>
              <a:buFont typeface="Arial,Sans-Serif"/>
              <a:buChar char="•"/>
            </a:pPr>
            <a:r>
              <a:rPr lang="en-GB" sz="1900" dirty="0">
                <a:latin typeface="Arial"/>
                <a:ea typeface="Verdana"/>
                <a:cs typeface="Arial"/>
              </a:rPr>
              <a:t>I. “Weather Radar Network Program Design” </a:t>
            </a:r>
            <a:r>
              <a:rPr lang="en-GB" sz="1900" dirty="0">
                <a:solidFill>
                  <a:srgbClr val="0070C0"/>
                </a:solidFill>
                <a:latin typeface="Arial"/>
                <a:ea typeface="Verdana"/>
                <a:cs typeface="Arial"/>
              </a:rPr>
              <a:t>– Published in 2023 Ed</a:t>
            </a:r>
            <a:br>
              <a:rPr lang="en-GB" sz="1900" dirty="0">
                <a:solidFill>
                  <a:srgbClr val="0070C0"/>
                </a:solidFill>
                <a:latin typeface="Arial"/>
                <a:ea typeface="Verdana"/>
                <a:cs typeface="Arial"/>
              </a:rPr>
            </a:br>
            <a:r>
              <a:rPr lang="en-GB" sz="1900" dirty="0">
                <a:latin typeface="Arial"/>
                <a:ea typeface="Verdana"/>
                <a:cs typeface="Arial"/>
              </a:rPr>
              <a:t>II. “Weather Radar Technology” </a:t>
            </a:r>
            <a:r>
              <a:rPr lang="en-GB" sz="1900" dirty="0">
                <a:solidFill>
                  <a:srgbClr val="0070C0"/>
                </a:solidFill>
                <a:latin typeface="Arial"/>
                <a:ea typeface="Verdana"/>
                <a:cs typeface="Arial"/>
              </a:rPr>
              <a:t>– Published in 2023 Ed</a:t>
            </a:r>
            <a:br>
              <a:rPr lang="en-GB" sz="1900" dirty="0">
                <a:latin typeface="Arial"/>
                <a:ea typeface="Verdana"/>
                <a:cs typeface="Arial"/>
              </a:rPr>
            </a:br>
            <a:r>
              <a:rPr lang="en-GB" sz="1900" dirty="0">
                <a:latin typeface="Arial"/>
                <a:ea typeface="Verdana"/>
                <a:cs typeface="Arial"/>
              </a:rPr>
              <a:t>III. “Weather Radar Procurement” </a:t>
            </a:r>
            <a:r>
              <a:rPr lang="en-GB" sz="1900" dirty="0">
                <a:solidFill>
                  <a:srgbClr val="0070C0"/>
                </a:solidFill>
                <a:latin typeface="Arial"/>
                <a:ea typeface="Verdana"/>
                <a:cs typeface="Arial"/>
              </a:rPr>
              <a:t>– Published in 2023 Ed</a:t>
            </a:r>
            <a:br>
              <a:rPr lang="en-GB" sz="1900" dirty="0">
                <a:latin typeface="Arial"/>
                <a:ea typeface="Verdana"/>
                <a:cs typeface="Arial"/>
              </a:rPr>
            </a:br>
            <a:r>
              <a:rPr lang="en-GB" sz="1900" dirty="0">
                <a:latin typeface="Arial"/>
                <a:ea typeface="Verdana"/>
                <a:cs typeface="Arial"/>
              </a:rPr>
              <a:t>IV. “Weather Radar Siting, Configuration, and Scan Strategies” </a:t>
            </a:r>
            <a:r>
              <a:rPr lang="en-GB" sz="1900" dirty="0">
                <a:solidFill>
                  <a:srgbClr val="00B050"/>
                </a:solidFill>
                <a:latin typeface="Arial"/>
                <a:ea typeface="Verdana"/>
                <a:cs typeface="Arial"/>
              </a:rPr>
              <a:t>- NEW</a:t>
            </a:r>
            <a:br>
              <a:rPr lang="en-GB" sz="1900" dirty="0">
                <a:latin typeface="Arial"/>
                <a:ea typeface="Verdana"/>
                <a:cs typeface="Arial"/>
              </a:rPr>
            </a:br>
            <a:r>
              <a:rPr lang="en-GB" sz="1900" dirty="0">
                <a:latin typeface="Arial"/>
                <a:ea typeface="Verdana"/>
                <a:cs typeface="Arial"/>
              </a:rPr>
              <a:t>V. “Weather Radar Calibration, Monitoring, and Maintenance” </a:t>
            </a:r>
            <a:r>
              <a:rPr lang="en-GB" sz="1900" dirty="0">
                <a:solidFill>
                  <a:srgbClr val="00B050"/>
                </a:solidFill>
                <a:latin typeface="Arial"/>
                <a:ea typeface="Verdana"/>
                <a:cs typeface="Arial"/>
              </a:rPr>
              <a:t>- NEW</a:t>
            </a:r>
            <a:br>
              <a:rPr lang="en-GB" sz="1900" dirty="0">
                <a:latin typeface="Arial"/>
                <a:ea typeface="Verdana"/>
                <a:cs typeface="Arial"/>
              </a:rPr>
            </a:br>
            <a:r>
              <a:rPr lang="en-GB" sz="1900" dirty="0">
                <a:latin typeface="Arial"/>
                <a:ea typeface="Verdana"/>
                <a:cs typeface="Arial"/>
              </a:rPr>
              <a:t>VI. “Weather Radar Data Processing “</a:t>
            </a:r>
            <a:r>
              <a:rPr lang="en-GB" sz="1900" dirty="0">
                <a:solidFill>
                  <a:srgbClr val="00B050"/>
                </a:solidFill>
                <a:latin typeface="Arial"/>
                <a:ea typeface="Verdana"/>
                <a:cs typeface="Arial"/>
              </a:rPr>
              <a:t>- NEW</a:t>
            </a:r>
            <a:br>
              <a:rPr lang="en-GB" sz="1900" dirty="0">
                <a:latin typeface="Arial"/>
                <a:ea typeface="Verdana"/>
                <a:cs typeface="Arial"/>
              </a:rPr>
            </a:br>
            <a:r>
              <a:rPr lang="en-GB" sz="1900" dirty="0">
                <a:latin typeface="Arial"/>
                <a:ea typeface="Verdana"/>
                <a:cs typeface="Arial"/>
              </a:rPr>
              <a:t>VII. “Weather Radar Data Representation and International Exchange.” </a:t>
            </a:r>
            <a:br>
              <a:rPr lang="en-GB" sz="1900" dirty="0">
                <a:latin typeface="Arial"/>
                <a:ea typeface="Verdana"/>
                <a:cs typeface="Arial"/>
              </a:rPr>
            </a:br>
            <a:r>
              <a:rPr lang="en-GB" sz="1900" dirty="0">
                <a:latin typeface="Arial"/>
                <a:ea typeface="Verdana"/>
                <a:cs typeface="Arial"/>
              </a:rPr>
              <a:t>	</a:t>
            </a:r>
            <a:r>
              <a:rPr lang="en-GB" sz="1900" dirty="0">
                <a:solidFill>
                  <a:srgbClr val="0070C0"/>
                </a:solidFill>
                <a:latin typeface="Arial"/>
                <a:ea typeface="Verdana"/>
                <a:cs typeface="Arial"/>
              </a:rPr>
              <a:t>– Published in 2023 Ed</a:t>
            </a:r>
            <a:br>
              <a:rPr lang="en-GB" sz="1900" dirty="0">
                <a:latin typeface="Arial"/>
                <a:ea typeface="Verdana"/>
                <a:cs typeface="Arial"/>
              </a:rPr>
            </a:br>
            <a:r>
              <a:rPr lang="en-GB" sz="1900" dirty="0">
                <a:latin typeface="Arial"/>
                <a:ea typeface="Verdana"/>
                <a:cs typeface="Arial"/>
              </a:rPr>
              <a:t>VIII. “Operational Weather Radar Glossary of Terminology” </a:t>
            </a:r>
            <a:r>
              <a:rPr lang="en-GB" sz="1900" dirty="0">
                <a:solidFill>
                  <a:srgbClr val="0070C0"/>
                </a:solidFill>
                <a:latin typeface="Arial"/>
                <a:ea typeface="Verdana"/>
                <a:cs typeface="Arial"/>
              </a:rPr>
              <a:t>- Outstanding</a:t>
            </a:r>
            <a:endParaRPr lang="en-US" sz="1900" dirty="0">
              <a:solidFill>
                <a:srgbClr val="0070C0"/>
              </a:solidFill>
              <a:latin typeface="Arial"/>
              <a:ea typeface="Verdana"/>
              <a:cs typeface="Arial"/>
            </a:endParaRPr>
          </a:p>
          <a:p>
            <a:pPr>
              <a:spcAft>
                <a:spcPts val="600"/>
              </a:spcAft>
            </a:pPr>
            <a:endParaRPr lang="fr-CH" sz="2800" b="1" dirty="0">
              <a:latin typeface="Arial"/>
              <a:ea typeface="Verdana"/>
              <a:cs typeface="Arial"/>
            </a:endParaRPr>
          </a:p>
        </p:txBody>
      </p:sp>
      <p:pic>
        <p:nvPicPr>
          <p:cNvPr id="3" name="Picture 2" descr="A map of europe with different colored lines&#10;&#10;Description automatically generated">
            <a:extLst>
              <a:ext uri="{FF2B5EF4-FFF2-40B4-BE49-F238E27FC236}">
                <a16:creationId xmlns:a16="http://schemas.microsoft.com/office/drawing/2014/main" id="{BFBF102F-5E77-4203-DC12-438FE9F92D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9681" y="3763736"/>
            <a:ext cx="2672319" cy="309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733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9">
            <a:extLst>
              <a:ext uri="{FF2B5EF4-FFF2-40B4-BE49-F238E27FC236}">
                <a16:creationId xmlns:a16="http://schemas.microsoft.com/office/drawing/2014/main" id="{47C33F45-D55E-44B4-E6DF-B3168D8571C9}"/>
              </a:ext>
            </a:extLst>
          </p:cNvPr>
          <p:cNvSpPr/>
          <p:nvPr/>
        </p:nvSpPr>
        <p:spPr>
          <a:xfrm>
            <a:off x="788894" y="462955"/>
            <a:ext cx="10460412" cy="2662204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 sz="1800"/>
            </a:pPr>
            <a:r>
              <a:rPr lang="fr-CH" sz="3200" b="1" kern="100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8.2(4) Update of the Guide to </a:t>
            </a:r>
            <a:r>
              <a:rPr lang="fr-CH" sz="3200" b="1" kern="1000" err="1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Hydrological</a:t>
            </a:r>
            <a:r>
              <a:rPr lang="fr-CH" sz="3200" b="1" kern="100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 Practices   (WMO-No. 168)</a:t>
            </a:r>
            <a:r>
              <a:rPr lang="fr-CH" sz="4400" b="1" i="1">
                <a:solidFill>
                  <a:srgbClr val="00B050"/>
                </a:solidFill>
                <a:latin typeface="Arial"/>
                <a:ea typeface="Verdana"/>
                <a:cs typeface="Arial"/>
              </a:rPr>
              <a:t> 		</a:t>
            </a:r>
            <a:r>
              <a:rPr lang="fr-CH" b="1" i="1" err="1">
                <a:solidFill>
                  <a:srgbClr val="00B050"/>
                </a:solidFill>
                <a:latin typeface="Arial"/>
                <a:ea typeface="Verdana"/>
                <a:cs typeface="Arial"/>
              </a:rPr>
              <a:t>Already</a:t>
            </a:r>
            <a:r>
              <a:rPr lang="fr-CH" b="1" i="1">
                <a:solidFill>
                  <a:srgbClr val="00B050"/>
                </a:solidFill>
                <a:latin typeface="Arial"/>
                <a:ea typeface="Verdana"/>
                <a:cs typeface="Arial"/>
              </a:rPr>
              <a:t> APPROVED as non-</a:t>
            </a:r>
            <a:r>
              <a:rPr lang="fr-CH" b="1" i="1" err="1">
                <a:solidFill>
                  <a:srgbClr val="00B050"/>
                </a:solidFill>
                <a:latin typeface="Arial"/>
                <a:ea typeface="Verdana"/>
                <a:cs typeface="Arial"/>
              </a:rPr>
              <a:t>debate</a:t>
            </a:r>
            <a:r>
              <a:rPr lang="fr-CH" b="1" i="1">
                <a:solidFill>
                  <a:srgbClr val="00B050"/>
                </a:solidFill>
                <a:latin typeface="Arial"/>
                <a:ea typeface="Verdana"/>
                <a:cs typeface="Arial"/>
              </a:rPr>
              <a:t> document</a:t>
            </a:r>
          </a:p>
          <a:p>
            <a:pPr>
              <a:defRPr sz="1800"/>
            </a:pPr>
            <a:endParaRPr lang="en-US" sz="5400" kern="1000">
              <a:solidFill>
                <a:srgbClr val="000000"/>
              </a:solidFill>
              <a:latin typeface="Arial"/>
              <a:ea typeface="Verdana"/>
              <a:cs typeface="Arial"/>
            </a:endParaRPr>
          </a:p>
          <a:p>
            <a:pPr>
              <a:lnSpc>
                <a:spcPct val="105000"/>
              </a:lnSpc>
              <a:defRPr sz="1800"/>
            </a:pPr>
            <a:endParaRPr lang="en-US" sz="4400" b="1" kern="1000">
              <a:solidFill>
                <a:srgbClr val="005BA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Montserrat-Regular"/>
            </a:endParaRPr>
          </a:p>
        </p:txBody>
      </p:sp>
      <p:sp>
        <p:nvSpPr>
          <p:cNvPr id="6" name="Shape 79">
            <a:extLst>
              <a:ext uri="{FF2B5EF4-FFF2-40B4-BE49-F238E27FC236}">
                <a16:creationId xmlns:a16="http://schemas.microsoft.com/office/drawing/2014/main" id="{C82A2680-8980-374E-A5E8-0DF8347D0DBF}"/>
              </a:ext>
            </a:extLst>
          </p:cNvPr>
          <p:cNvSpPr/>
          <p:nvPr/>
        </p:nvSpPr>
        <p:spPr>
          <a:xfrm>
            <a:off x="788894" y="1783976"/>
            <a:ext cx="8693588" cy="4611069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t">
            <a:norm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Guide is recognized by Members as the main source of information on recommended practices</a:t>
            </a:r>
          </a:p>
          <a:p>
            <a:pPr>
              <a:spcAft>
                <a:spcPts val="600"/>
              </a:spcAft>
            </a:pPr>
            <a:endParaRPr lang="en-US" sz="2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800" dirty="0">
                <a:latin typeface="Arial"/>
                <a:ea typeface="Verdana"/>
                <a:cs typeface="Arial"/>
              </a:rPr>
              <a:t>Update process: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Minor update: New section on “</a:t>
            </a:r>
            <a:r>
              <a:rPr lang="en-US" sz="2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Image-based methods for discharge measurement”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Proposals developed by JET-HYDMON and SC-HYD, and reviewed by SC-MINT Project X and Editorial Board.</a:t>
            </a:r>
          </a:p>
          <a:p>
            <a:pPr>
              <a:spcAft>
                <a:spcPts val="600"/>
              </a:spcAft>
            </a:pPr>
            <a:endParaRPr lang="en-GB" sz="2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n-US" sz="2800" b="1" dirty="0">
              <a:solidFill>
                <a:srgbClr val="005BAA"/>
              </a:solidFill>
              <a:latin typeface="Arial"/>
              <a:ea typeface="Verdana"/>
              <a:cs typeface="Arial"/>
            </a:endParaRP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391E7BF8-606D-CF1F-21E7-2C4D34F92B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0017" y="2307951"/>
            <a:ext cx="2941983" cy="455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690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9">
            <a:extLst>
              <a:ext uri="{FF2B5EF4-FFF2-40B4-BE49-F238E27FC236}">
                <a16:creationId xmlns:a16="http://schemas.microsoft.com/office/drawing/2014/main" id="{47C33F45-D55E-44B4-E6DF-B3168D8571C9}"/>
              </a:ext>
            </a:extLst>
          </p:cNvPr>
          <p:cNvSpPr/>
          <p:nvPr/>
        </p:nvSpPr>
        <p:spPr>
          <a:xfrm>
            <a:off x="788894" y="462955"/>
            <a:ext cx="10874188" cy="815608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>
              <a:lnSpc>
                <a:spcPts val="3360"/>
              </a:lnSpc>
              <a:defRPr sz="1800"/>
            </a:pPr>
            <a:r>
              <a:rPr lang="fr-CH" sz="3200" b="1" kern="1000" dirty="0">
                <a:solidFill>
                  <a:srgbClr val="005A9C"/>
                </a:solidFill>
                <a:latin typeface="Arial"/>
                <a:ea typeface="Verdana"/>
                <a:cs typeface="Arial"/>
                <a:sym typeface="Montserrat-Regular"/>
              </a:rPr>
              <a:t>8.2(5) Guidelines for </a:t>
            </a:r>
            <a:r>
              <a:rPr lang="fr-CH" sz="3200" b="1" kern="1000" dirty="0" err="1">
                <a:solidFill>
                  <a:srgbClr val="005A9C"/>
                </a:solidFill>
                <a:latin typeface="Arial"/>
                <a:ea typeface="Verdana"/>
                <a:cs typeface="Arial"/>
                <a:sym typeface="Montserrat-Regular"/>
              </a:rPr>
              <a:t>Radiometer</a:t>
            </a:r>
            <a:r>
              <a:rPr lang="fr-CH" sz="3200" b="1" kern="1000" dirty="0">
                <a:solidFill>
                  <a:srgbClr val="005A9C"/>
                </a:solidFill>
                <a:latin typeface="Arial"/>
                <a:ea typeface="Verdana"/>
                <a:cs typeface="Arial"/>
                <a:sym typeface="Montserrat-Regular"/>
              </a:rPr>
              <a:t> </a:t>
            </a:r>
            <a:r>
              <a:rPr lang="fr-CH" sz="3200" b="1" kern="1000" dirty="0" err="1">
                <a:solidFill>
                  <a:srgbClr val="005A9C"/>
                </a:solidFill>
                <a:latin typeface="Arial"/>
                <a:ea typeface="Verdana"/>
                <a:cs typeface="Arial"/>
                <a:sym typeface="Montserrat-Regular"/>
              </a:rPr>
              <a:t>Comparisons</a:t>
            </a:r>
            <a:r>
              <a:rPr lang="fr-CH" sz="3200" b="1" kern="1000" dirty="0">
                <a:solidFill>
                  <a:srgbClr val="005A9C"/>
                </a:solidFill>
                <a:latin typeface="Arial"/>
                <a:ea typeface="Verdana"/>
                <a:cs typeface="Arial"/>
                <a:sym typeface="Montserrat-Regular"/>
              </a:rPr>
              <a:t> </a:t>
            </a:r>
          </a:p>
          <a:p>
            <a:pPr>
              <a:lnSpc>
                <a:spcPts val="3360"/>
              </a:lnSpc>
              <a:defRPr sz="1800"/>
            </a:pPr>
            <a:r>
              <a:rPr lang="fr-CH" b="1" i="1" dirty="0" err="1">
                <a:solidFill>
                  <a:srgbClr val="00B050"/>
                </a:solidFill>
                <a:latin typeface="Arial"/>
                <a:ea typeface="Verdana"/>
                <a:cs typeface="Arial"/>
              </a:rPr>
              <a:t>Already</a:t>
            </a:r>
            <a:r>
              <a:rPr lang="fr-CH" b="1" i="1" dirty="0">
                <a:solidFill>
                  <a:srgbClr val="00B050"/>
                </a:solidFill>
                <a:latin typeface="Arial"/>
                <a:ea typeface="Verdana"/>
                <a:cs typeface="Arial"/>
              </a:rPr>
              <a:t> APPROVED as non-</a:t>
            </a:r>
            <a:r>
              <a:rPr lang="fr-CH" b="1" i="1" dirty="0" err="1">
                <a:solidFill>
                  <a:srgbClr val="00B050"/>
                </a:solidFill>
                <a:latin typeface="Arial"/>
                <a:ea typeface="Verdana"/>
                <a:cs typeface="Arial"/>
              </a:rPr>
              <a:t>debate</a:t>
            </a:r>
            <a:r>
              <a:rPr lang="fr-CH" b="1" i="1" dirty="0">
                <a:solidFill>
                  <a:srgbClr val="00B050"/>
                </a:solidFill>
                <a:latin typeface="Arial"/>
                <a:ea typeface="Verdana"/>
                <a:cs typeface="Arial"/>
              </a:rPr>
              <a:t> document</a:t>
            </a:r>
            <a:endParaRPr lang="en-US" b="1" kern="1000" dirty="0">
              <a:solidFill>
                <a:srgbClr val="005A9C"/>
              </a:solidFill>
              <a:latin typeface="Arial"/>
              <a:ea typeface="Verdana"/>
              <a:cs typeface="Arial"/>
              <a:sym typeface="Montserrat-Regular"/>
            </a:endParaRPr>
          </a:p>
        </p:txBody>
      </p:sp>
      <p:sp>
        <p:nvSpPr>
          <p:cNvPr id="6" name="Shape 79">
            <a:extLst>
              <a:ext uri="{FF2B5EF4-FFF2-40B4-BE49-F238E27FC236}">
                <a16:creationId xmlns:a16="http://schemas.microsoft.com/office/drawing/2014/main" id="{C82A2680-8980-374E-A5E8-0DF8347D0DBF}"/>
              </a:ext>
            </a:extLst>
          </p:cNvPr>
          <p:cNvSpPr/>
          <p:nvPr/>
        </p:nvSpPr>
        <p:spPr>
          <a:xfrm>
            <a:off x="788894" y="1410346"/>
            <a:ext cx="11058728" cy="498470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t"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en-GB" sz="2800" b="1" dirty="0">
                <a:latin typeface="Arial"/>
                <a:ea typeface="Verdana"/>
                <a:cs typeface="Arial"/>
              </a:rPr>
              <a:t>Background: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ea typeface="Verdana"/>
                <a:cs typeface="Arial"/>
              </a:rPr>
              <a:t>WMO defined radiometric references to which Members’ instrument are traceable.</a:t>
            </a:r>
          </a:p>
          <a:p>
            <a:pPr marL="457200" indent="-457200">
              <a:lnSpc>
                <a:spcPct val="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ea typeface="Verdana"/>
                <a:cs typeface="Arial"/>
              </a:rPr>
              <a:t>SC-MINT Expert Team on Radiation References developed </a:t>
            </a:r>
            <a:r>
              <a:rPr lang="en-US" sz="2800" b="1" dirty="0">
                <a:latin typeface="Arial"/>
                <a:ea typeface="Verdana"/>
                <a:cs typeface="Arial"/>
              </a:rPr>
              <a:t>guidelines to foster comparability and transparency of the procedure followed during radiometer comparisons</a:t>
            </a:r>
            <a:r>
              <a:rPr lang="en-US" sz="2800" dirty="0">
                <a:latin typeface="Arial"/>
                <a:ea typeface="Verdana"/>
                <a:cs typeface="Arial"/>
              </a:rPr>
              <a:t>. 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ea typeface="Verdana"/>
                <a:cs typeface="Arial"/>
              </a:rPr>
              <a:t>The guidelines were included in the update of the Guide to Instruments and Methods of Observation (WMO-No. 8) approved earlier this week.</a:t>
            </a:r>
          </a:p>
          <a:p>
            <a:pPr marL="457200" indent="-457200">
              <a:lnSpc>
                <a:spcPct val="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ea typeface="Verdana"/>
                <a:cs typeface="Arial"/>
              </a:rPr>
              <a:t>Particularly important in the context of an expected change of radiation references that may happen at the next World Meteorological Congress</a:t>
            </a:r>
            <a:br>
              <a:rPr lang="en-GB" sz="2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endParaRPr lang="en-GB" sz="2400" dirty="0"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2800" b="1" dirty="0">
                <a:latin typeface="Arial"/>
                <a:ea typeface="Verdana"/>
                <a:cs typeface="Arial"/>
              </a:rPr>
              <a:t>Future: </a:t>
            </a:r>
            <a:endParaRPr lang="en-GB" sz="28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Arial"/>
                <a:ea typeface="Verdana"/>
                <a:cs typeface="Arial"/>
              </a:rPr>
              <a:t>SC-MINT to promote use of those guidelines in future intercomparison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Arial"/>
                <a:ea typeface="Verdana"/>
                <a:cs typeface="Arial"/>
              </a:rPr>
              <a:t>The World Radiation Centre and Regional Radiation Centres should follow these guidelines when organizing next radiometer comparisons. </a:t>
            </a:r>
            <a:endParaRPr lang="en-US" sz="2800" dirty="0">
              <a:solidFill>
                <a:srgbClr val="005BAA"/>
              </a:solidFill>
              <a:latin typeface="Arial"/>
              <a:ea typeface="Verdan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5109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9">
            <a:extLst>
              <a:ext uri="{FF2B5EF4-FFF2-40B4-BE49-F238E27FC236}">
                <a16:creationId xmlns:a16="http://schemas.microsoft.com/office/drawing/2014/main" id="{2DF0F47E-4061-A345-3698-480D05BC75AB}"/>
              </a:ext>
            </a:extLst>
          </p:cNvPr>
          <p:cNvSpPr/>
          <p:nvPr/>
        </p:nvSpPr>
        <p:spPr>
          <a:xfrm>
            <a:off x="0" y="687269"/>
            <a:ext cx="8377646" cy="492442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 marL="64262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WMO Technical Conference on Meteorological and Environmental Instruments and Methods of Observation (TECO-2024) with the theme: 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“</a:t>
            </a: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Measurements and new technologies for WMO priority initiatives.”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14070" lvl="1">
              <a:spcAft>
                <a:spcPts val="600"/>
              </a:spcAft>
              <a:buSzPct val="100000"/>
              <a:defRPr/>
            </a:pPr>
            <a:r>
              <a:rPr lang="en-GB" i="1" dirty="0">
                <a:solidFill>
                  <a:prstClr val="black"/>
                </a:solidFill>
                <a:latin typeface="Arial"/>
                <a:ea typeface="Verdana"/>
                <a:cs typeface="Arial"/>
              </a:rPr>
              <a:t>		Vienna, Austria,  from 23 to 26 September 2024</a:t>
            </a:r>
          </a:p>
          <a:p>
            <a:pPr marL="1099820" lvl="1" indent="-285750"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/>
            </a:pPr>
            <a:endParaRPr kumimoji="0" lang="en-GB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Verdana"/>
              <a:cs typeface="Arial"/>
            </a:endParaRPr>
          </a:p>
          <a:p>
            <a:pPr marL="64262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In conjunction with Meteorological Technology World Expo organized by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UKi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 Media &amp; Events, from 24 to 26 September 2024</a:t>
            </a:r>
          </a:p>
          <a:p>
            <a:pPr marL="64262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Verdana"/>
              <a:cs typeface="Arial"/>
            </a:endParaRPr>
          </a:p>
          <a:p>
            <a:pPr marL="64262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A circular letter announcing the conference and call for abstracts was sent on 7 March 2024</a:t>
            </a:r>
          </a:p>
          <a:p>
            <a:pPr marL="64262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Verdana"/>
              <a:cs typeface="Arial"/>
            </a:endParaRPr>
          </a:p>
          <a:p>
            <a:pPr marL="64262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Online abstract submission is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open until 30 April 2024</a:t>
            </a:r>
          </a:p>
          <a:p>
            <a:pPr marL="64262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Verdana"/>
              <a:cs typeface="Arial"/>
            </a:endParaRPr>
          </a:p>
          <a:p>
            <a:pPr marL="64262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All information available on the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  <a:hlinkClick r:id="rId4"/>
              </a:rPr>
              <a:t>conference website: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Verdana"/>
              <a:cs typeface="Arial"/>
            </a:endParaRPr>
          </a:p>
          <a:p>
            <a:pPr marL="35687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	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Verdana"/>
                <a:cs typeface="Arial"/>
                <a:hlinkClick r:id="rId4"/>
              </a:rPr>
              <a:t>https://wmo.int/site/teco-2024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Arial"/>
              <a:ea typeface="Verdana"/>
              <a:cs typeface="Arial"/>
            </a:endParaRPr>
          </a:p>
        </p:txBody>
      </p:sp>
      <p:sp>
        <p:nvSpPr>
          <p:cNvPr id="3" name="Shape 79">
            <a:extLst>
              <a:ext uri="{FF2B5EF4-FFF2-40B4-BE49-F238E27FC236}">
                <a16:creationId xmlns:a16="http://schemas.microsoft.com/office/drawing/2014/main" id="{68920C62-8080-07D4-33A3-7ECE12BA3D66}"/>
              </a:ext>
            </a:extLst>
          </p:cNvPr>
          <p:cNvSpPr/>
          <p:nvPr/>
        </p:nvSpPr>
        <p:spPr>
          <a:xfrm>
            <a:off x="583474" y="120624"/>
            <a:ext cx="7447343" cy="43601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GB" sz="3200" b="1" i="0" u="none" strike="noStrike" kern="1000" cap="none" spc="0" normalizeH="0" baseline="0" noProof="0" dirty="0">
                <a:ln>
                  <a:noFill/>
                </a:ln>
                <a:solidFill>
                  <a:srgbClr val="005A9C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TECO-2024</a:t>
            </a:r>
            <a:endParaRPr kumimoji="0" lang="en-US" sz="3200" b="1" i="0" u="none" strike="noStrike" kern="1000" cap="none" spc="0" normalizeH="0" baseline="0" noProof="0" dirty="0">
              <a:ln>
                <a:noFill/>
              </a:ln>
              <a:solidFill>
                <a:srgbClr val="005A9C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Montserrat-Regular"/>
            </a:endParaRPr>
          </a:p>
        </p:txBody>
      </p:sp>
      <p:pic>
        <p:nvPicPr>
          <p:cNvPr id="4" name="Picture 2" descr="A large red balloon hovers above a small boat near an iceberg in a calm sea under a clear sky.">
            <a:extLst>
              <a:ext uri="{FF2B5EF4-FFF2-40B4-BE49-F238E27FC236}">
                <a16:creationId xmlns:a16="http://schemas.microsoft.com/office/drawing/2014/main" id="{0C0C3F1C-F513-0DEF-75B7-0D59E277C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606" y="556641"/>
            <a:ext cx="3548741" cy="236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E36A69-9CC4-D401-A160-FDD1A8783D59}"/>
              </a:ext>
            </a:extLst>
          </p:cNvPr>
          <p:cNvSpPr txBox="1"/>
          <p:nvPr/>
        </p:nvSpPr>
        <p:spPr>
          <a:xfrm>
            <a:off x="8982890" y="2922468"/>
            <a:ext cx="30654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1" u="none" strike="noStrike" kern="1200" cap="none" spc="0" normalizeH="0" baseline="0" noProof="0" dirty="0" err="1">
                <a:ln>
                  <a:noFill/>
                </a:ln>
                <a:solidFill>
                  <a:srgbClr val="0F172A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Credit:Imaggeo</a:t>
            </a:r>
            <a:r>
              <a:rPr kumimoji="0" lang="en-GB" sz="1200" b="1" i="1" u="none" strike="noStrike" kern="1200" cap="none" spc="0" normalizeH="0" baseline="0" noProof="0" dirty="0">
                <a:ln>
                  <a:noFill/>
                </a:ln>
                <a:solidFill>
                  <a:srgbClr val="0F172A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/ Angelo </a:t>
            </a:r>
            <a:r>
              <a:rPr kumimoji="0" lang="en-GB" sz="1200" b="1" i="1" u="none" strike="noStrike" kern="1200" cap="none" spc="0" normalizeH="0" baseline="0" noProof="0" dirty="0" err="1">
                <a:ln>
                  <a:noFill/>
                </a:ln>
                <a:solidFill>
                  <a:srgbClr val="0F172A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Odetti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A snow covered mountain with a radio tower in the background.">
            <a:extLst>
              <a:ext uri="{FF2B5EF4-FFF2-40B4-BE49-F238E27FC236}">
                <a16:creationId xmlns:a16="http://schemas.microsoft.com/office/drawing/2014/main" id="{3CDE7E0B-76D4-F65B-8DD6-E4C9E6701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707" y="3577046"/>
            <a:ext cx="3657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05F3085-F6E2-598F-4D42-3337A45C53A7}"/>
              </a:ext>
            </a:extLst>
          </p:cNvPr>
          <p:cNvSpPr txBox="1"/>
          <p:nvPr/>
        </p:nvSpPr>
        <p:spPr>
          <a:xfrm>
            <a:off x="8908868" y="6010219"/>
            <a:ext cx="29957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1" u="none" strike="noStrike" kern="1200" cap="none" spc="0" normalizeH="0" baseline="0" noProof="0" dirty="0">
                <a:ln>
                  <a:noFill/>
                </a:ln>
                <a:solidFill>
                  <a:srgbClr val="0F172A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 Credit: Adobe Stock / </a:t>
            </a:r>
            <a:r>
              <a:rPr kumimoji="0" lang="en-GB" sz="1200" b="1" i="1" u="none" strike="noStrike" kern="1200" cap="none" spc="0" normalizeH="0" baseline="0" noProof="0" dirty="0" err="1">
                <a:ln>
                  <a:noFill/>
                </a:ln>
                <a:solidFill>
                  <a:srgbClr val="0F172A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ronstik</a:t>
            </a:r>
            <a:endParaRPr kumimoji="0" lang="en-GB" sz="1200" b="1" i="1" u="none" strike="noStrike" kern="1200" cap="none" spc="0" normalizeH="0" baseline="0" noProof="0" dirty="0">
              <a:ln>
                <a:noFill/>
              </a:ln>
              <a:solidFill>
                <a:srgbClr val="0F172A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016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14d876b-62cc-43bb-abc1-9d013efad75e">
      <UserInfo>
        <DisplayName>Albert Fischer</DisplayName>
        <AccountId>241945</AccountId>
        <AccountType/>
      </UserInfo>
      <UserInfo>
        <DisplayName>Krunoslav PREMEC</DisplayName>
        <AccountId>55652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FD96979E1E4B409960509F1B29C56C" ma:contentTypeVersion="" ma:contentTypeDescription="Create a new document." ma:contentTypeScope="" ma:versionID="9fa763f22644f3852908b11bd41faa78">
  <xsd:schema xmlns:xsd="http://www.w3.org/2001/XMLSchema" xmlns:xs="http://www.w3.org/2001/XMLSchema" xmlns:p="http://schemas.microsoft.com/office/2006/metadata/properties" xmlns:ns2="f14d876b-62cc-43bb-abc1-9d013efad75e" targetNamespace="http://schemas.microsoft.com/office/2006/metadata/properties" ma:root="true" ma:fieldsID="38de8a32582e476379615190af83d8c3" ns2:_="">
    <xsd:import namespace="f14d876b-62cc-43bb-abc1-9d013efad75e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4d876b-62cc-43bb-abc1-9d013efad75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565FD8-2DDA-4874-A528-7291DA8AE30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BA3B44-D623-4C2A-AA23-C7D80C044A73}">
  <ds:schemaRefs>
    <ds:schemaRef ds:uri="3c76eea2-c21a-46e1-8f98-cfc2ba460d51"/>
    <ds:schemaRef ds:uri="96d886eb-95f6-47f3-bdfb-70dab5061c6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DAD5B14-111E-44FE-BD42-1E6400098B40}"/>
</file>

<file path=docProps/app.xml><?xml version="1.0" encoding="utf-8"?>
<Properties xmlns="http://schemas.openxmlformats.org/officeDocument/2006/extended-properties" xmlns:vt="http://schemas.openxmlformats.org/officeDocument/2006/docPropsVTypes">
  <TotalTime>1124</TotalTime>
  <Words>1920</Words>
  <Application>Microsoft Office PowerPoint</Application>
  <PresentationFormat>Widescreen</PresentationFormat>
  <Paragraphs>200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Aptos Display</vt:lpstr>
      <vt:lpstr>Arial</vt:lpstr>
      <vt:lpstr>Arial,Sans-Serif</vt:lpstr>
      <vt:lpstr>Calibri</vt:lpstr>
      <vt:lpstr>Calibri Light</vt:lpstr>
      <vt:lpstr>Courier New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Klara Josipovic</dc:creator>
  <cp:lastModifiedBy>Isabelle Ruedi</cp:lastModifiedBy>
  <cp:revision>4</cp:revision>
  <dcterms:created xsi:type="dcterms:W3CDTF">2024-01-11T14:19:20Z</dcterms:created>
  <dcterms:modified xsi:type="dcterms:W3CDTF">2024-04-16T11:53:19Z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0x0101002BFD96979E1E4B409960509F1B29C56C</vt:lpwstr>
  </property>
  <property fmtid="{D5CDD505-2E9C-101B-9397-08002B2CF9AE}" pid="3" name="_dlc_DocIdItemGuid">
    <vt:lpwstr>d9410c5b-4b37-4c8f-8899-06403149ffc9</vt:lpwstr>
  </property>
  <property fmtid="{D5CDD505-2E9C-101B-9397-08002B2CF9AE}" pid="4" name="MediaServiceImageTags">
    <vt:lpwstr/>
  </property>
</Properties>
</file>